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7" r:id="rId5"/>
    <p:sldId id="264" r:id="rId6"/>
    <p:sldId id="258" r:id="rId7"/>
    <p:sldId id="270" r:id="rId8"/>
    <p:sldId id="259"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73374-90EF-4283-8316-7B2C5D0D7E86}"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D29FE-442C-4AA6-94D7-9C64EEEF374E}" type="slidenum">
              <a:rPr lang="en-US" smtClean="0"/>
              <a:t>‹#›</a:t>
            </a:fld>
            <a:endParaRPr lang="en-US"/>
          </a:p>
        </p:txBody>
      </p:sp>
    </p:spTree>
    <p:extLst>
      <p:ext uri="{BB962C8B-B14F-4D97-AF65-F5344CB8AC3E}">
        <p14:creationId xmlns:p14="http://schemas.microsoft.com/office/powerpoint/2010/main" val="418363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73374-90EF-4283-8316-7B2C5D0D7E86}"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D29FE-442C-4AA6-94D7-9C64EEEF374E}" type="slidenum">
              <a:rPr lang="en-US" smtClean="0"/>
              <a:t>‹#›</a:t>
            </a:fld>
            <a:endParaRPr lang="en-US"/>
          </a:p>
        </p:txBody>
      </p:sp>
    </p:spTree>
    <p:extLst>
      <p:ext uri="{BB962C8B-B14F-4D97-AF65-F5344CB8AC3E}">
        <p14:creationId xmlns:p14="http://schemas.microsoft.com/office/powerpoint/2010/main" val="252541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73374-90EF-4283-8316-7B2C5D0D7E86}"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D29FE-442C-4AA6-94D7-9C64EEEF374E}" type="slidenum">
              <a:rPr lang="en-US" smtClean="0"/>
              <a:t>‹#›</a:t>
            </a:fld>
            <a:endParaRPr lang="en-US"/>
          </a:p>
        </p:txBody>
      </p:sp>
    </p:spTree>
    <p:extLst>
      <p:ext uri="{BB962C8B-B14F-4D97-AF65-F5344CB8AC3E}">
        <p14:creationId xmlns:p14="http://schemas.microsoft.com/office/powerpoint/2010/main" val="221417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73374-90EF-4283-8316-7B2C5D0D7E86}"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D29FE-442C-4AA6-94D7-9C64EEEF374E}" type="slidenum">
              <a:rPr lang="en-US" smtClean="0"/>
              <a:t>‹#›</a:t>
            </a:fld>
            <a:endParaRPr lang="en-US"/>
          </a:p>
        </p:txBody>
      </p:sp>
    </p:spTree>
    <p:extLst>
      <p:ext uri="{BB962C8B-B14F-4D97-AF65-F5344CB8AC3E}">
        <p14:creationId xmlns:p14="http://schemas.microsoft.com/office/powerpoint/2010/main" val="371709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73374-90EF-4283-8316-7B2C5D0D7E86}"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D29FE-442C-4AA6-94D7-9C64EEEF374E}" type="slidenum">
              <a:rPr lang="en-US" smtClean="0"/>
              <a:t>‹#›</a:t>
            </a:fld>
            <a:endParaRPr lang="en-US"/>
          </a:p>
        </p:txBody>
      </p:sp>
    </p:spTree>
    <p:extLst>
      <p:ext uri="{BB962C8B-B14F-4D97-AF65-F5344CB8AC3E}">
        <p14:creationId xmlns:p14="http://schemas.microsoft.com/office/powerpoint/2010/main" val="351286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973374-90EF-4283-8316-7B2C5D0D7E86}" type="datetimeFigureOut">
              <a:rPr lang="en-US" smtClean="0"/>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D29FE-442C-4AA6-94D7-9C64EEEF374E}" type="slidenum">
              <a:rPr lang="en-US" smtClean="0"/>
              <a:t>‹#›</a:t>
            </a:fld>
            <a:endParaRPr lang="en-US"/>
          </a:p>
        </p:txBody>
      </p:sp>
    </p:spTree>
    <p:extLst>
      <p:ext uri="{BB962C8B-B14F-4D97-AF65-F5344CB8AC3E}">
        <p14:creationId xmlns:p14="http://schemas.microsoft.com/office/powerpoint/2010/main" val="163155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973374-90EF-4283-8316-7B2C5D0D7E86}" type="datetimeFigureOut">
              <a:rPr lang="en-US" smtClean="0"/>
              <a:t>11/2/2012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AD29FE-442C-4AA6-94D7-9C64EEEF374E}" type="slidenum">
              <a:rPr lang="en-US" smtClean="0"/>
              <a:t>‹#›</a:t>
            </a:fld>
            <a:endParaRPr lang="en-US"/>
          </a:p>
        </p:txBody>
      </p:sp>
    </p:spTree>
    <p:extLst>
      <p:ext uri="{BB962C8B-B14F-4D97-AF65-F5344CB8AC3E}">
        <p14:creationId xmlns:p14="http://schemas.microsoft.com/office/powerpoint/2010/main" val="45871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973374-90EF-4283-8316-7B2C5D0D7E86}" type="datetimeFigureOut">
              <a:rPr lang="en-US" smtClean="0"/>
              <a:t>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AD29FE-442C-4AA6-94D7-9C64EEEF374E}" type="slidenum">
              <a:rPr lang="en-US" smtClean="0"/>
              <a:t>‹#›</a:t>
            </a:fld>
            <a:endParaRPr lang="en-US"/>
          </a:p>
        </p:txBody>
      </p:sp>
    </p:spTree>
    <p:extLst>
      <p:ext uri="{BB962C8B-B14F-4D97-AF65-F5344CB8AC3E}">
        <p14:creationId xmlns:p14="http://schemas.microsoft.com/office/powerpoint/2010/main" val="150839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73374-90EF-4283-8316-7B2C5D0D7E86}" type="datetimeFigureOut">
              <a:rPr lang="en-US" smtClean="0"/>
              <a:t>11/2/2012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AD29FE-442C-4AA6-94D7-9C64EEEF374E}" type="slidenum">
              <a:rPr lang="en-US" smtClean="0"/>
              <a:t>‹#›</a:t>
            </a:fld>
            <a:endParaRPr lang="en-US"/>
          </a:p>
        </p:txBody>
      </p:sp>
    </p:spTree>
    <p:extLst>
      <p:ext uri="{BB962C8B-B14F-4D97-AF65-F5344CB8AC3E}">
        <p14:creationId xmlns:p14="http://schemas.microsoft.com/office/powerpoint/2010/main" val="1354850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73374-90EF-4283-8316-7B2C5D0D7E86}" type="datetimeFigureOut">
              <a:rPr lang="en-US" smtClean="0"/>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D29FE-442C-4AA6-94D7-9C64EEEF374E}" type="slidenum">
              <a:rPr lang="en-US" smtClean="0"/>
              <a:t>‹#›</a:t>
            </a:fld>
            <a:endParaRPr lang="en-US"/>
          </a:p>
        </p:txBody>
      </p:sp>
    </p:spTree>
    <p:extLst>
      <p:ext uri="{BB962C8B-B14F-4D97-AF65-F5344CB8AC3E}">
        <p14:creationId xmlns:p14="http://schemas.microsoft.com/office/powerpoint/2010/main" val="55699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73374-90EF-4283-8316-7B2C5D0D7E86}" type="datetimeFigureOut">
              <a:rPr lang="en-US" smtClean="0"/>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D29FE-442C-4AA6-94D7-9C64EEEF374E}" type="slidenum">
              <a:rPr lang="en-US" smtClean="0"/>
              <a:t>‹#›</a:t>
            </a:fld>
            <a:endParaRPr lang="en-US"/>
          </a:p>
        </p:txBody>
      </p:sp>
    </p:spTree>
    <p:extLst>
      <p:ext uri="{BB962C8B-B14F-4D97-AF65-F5344CB8AC3E}">
        <p14:creationId xmlns:p14="http://schemas.microsoft.com/office/powerpoint/2010/main" val="338375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73374-90EF-4283-8316-7B2C5D0D7E86}" type="datetimeFigureOut">
              <a:rPr lang="en-US" smtClean="0"/>
              <a:t>11/2/2012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D29FE-442C-4AA6-94D7-9C64EEEF374E}" type="slidenum">
              <a:rPr lang="en-US" smtClean="0"/>
              <a:t>‹#›</a:t>
            </a:fld>
            <a:endParaRPr lang="en-US"/>
          </a:p>
        </p:txBody>
      </p:sp>
    </p:spTree>
    <p:extLst>
      <p:ext uri="{BB962C8B-B14F-4D97-AF65-F5344CB8AC3E}">
        <p14:creationId xmlns:p14="http://schemas.microsoft.com/office/powerpoint/2010/main" val="384564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LEAN INITIATIVES </a:t>
            </a:r>
            <a:br>
              <a:rPr lang="en-US" dirty="0" smtClean="0"/>
            </a:br>
            <a:r>
              <a:rPr lang="en-US" dirty="0" smtClean="0"/>
              <a:t>SUPPLY CHAIN MANAGEMENT</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Presented by:</a:t>
            </a:r>
          </a:p>
          <a:p>
            <a:r>
              <a:rPr lang="en-US" dirty="0" smtClean="0"/>
              <a:t>Christopher Mele</a:t>
            </a:r>
          </a:p>
          <a:p>
            <a:r>
              <a:rPr lang="en-US" dirty="0" smtClean="0"/>
              <a:t>Administrator of Supply Chain Management</a:t>
            </a:r>
          </a:p>
          <a:p>
            <a:r>
              <a:rPr lang="en-US" dirty="0" smtClean="0"/>
              <a:t>Flagler Hospital</a:t>
            </a:r>
          </a:p>
          <a:p>
            <a:r>
              <a:rPr lang="en-US" dirty="0" smtClean="0"/>
              <a:t>2012</a:t>
            </a:r>
            <a:endParaRPr lang="en-US" dirty="0"/>
          </a:p>
        </p:txBody>
      </p:sp>
    </p:spTree>
    <p:extLst>
      <p:ext uri="{BB962C8B-B14F-4D97-AF65-F5344CB8AC3E}">
        <p14:creationId xmlns:p14="http://schemas.microsoft.com/office/powerpoint/2010/main" val="141874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5S STERILE PROCESSING</a:t>
            </a:r>
            <a:endParaRPr lang="en-US" dirty="0"/>
          </a:p>
        </p:txBody>
      </p:sp>
      <p:sp>
        <p:nvSpPr>
          <p:cNvPr id="3" name="Content Placeholder 2"/>
          <p:cNvSpPr>
            <a:spLocks noGrp="1"/>
          </p:cNvSpPr>
          <p:nvPr>
            <p:ph idx="1"/>
          </p:nvPr>
        </p:nvSpPr>
        <p:spPr>
          <a:xfrm>
            <a:off x="457200" y="5075237"/>
            <a:ext cx="8229600" cy="1325563"/>
          </a:xfrm>
        </p:spPr>
        <p:txBody>
          <a:bodyPr>
            <a:normAutofit fontScale="40000" lnSpcReduction="20000"/>
          </a:bodyPr>
          <a:lstStyle/>
          <a:p>
            <a:pPr marL="0" indent="0">
              <a:buNone/>
            </a:pPr>
            <a:r>
              <a:rPr lang="en-US" dirty="0" smtClean="0"/>
              <a:t>Before – </a:t>
            </a:r>
            <a:r>
              <a:rPr lang="en-US" dirty="0" err="1" smtClean="0"/>
              <a:t>Decontam</a:t>
            </a:r>
            <a:r>
              <a:rPr lang="en-US" dirty="0" smtClean="0"/>
              <a:t> area had cabinets above that weren’t full of supplies.  The supplies that were in the cabinets were needed across the other side of the department.  In addition, bodily fluids would splash up inside and behind the cabinets, a sanitation issue for the hospital. </a:t>
            </a:r>
          </a:p>
          <a:p>
            <a:pPr marL="0" indent="0">
              <a:buNone/>
            </a:pPr>
            <a:endParaRPr lang="en-US" dirty="0" smtClean="0"/>
          </a:p>
          <a:p>
            <a:pPr marL="0" indent="0">
              <a:buNone/>
            </a:pPr>
            <a:r>
              <a:rPr lang="en-US" dirty="0" smtClean="0"/>
              <a:t>After – Installed high pressure faucets to break down bodily fluids and tissue that cakes up on the instrumentation, and installed a stainless steel backsplash to make the area more sanitary.  Supplies relocated to the workstations. </a:t>
            </a:r>
            <a:endParaRPr lang="en-US" dirty="0"/>
          </a:p>
        </p:txBody>
      </p:sp>
      <p:sp>
        <p:nvSpPr>
          <p:cNvPr id="4" name="TextBox 3"/>
          <p:cNvSpPr txBox="1"/>
          <p:nvPr/>
        </p:nvSpPr>
        <p:spPr>
          <a:xfrm>
            <a:off x="1866900" y="1294660"/>
            <a:ext cx="990600" cy="369332"/>
          </a:xfrm>
          <a:prstGeom prst="rect">
            <a:avLst/>
          </a:prstGeom>
          <a:noFill/>
        </p:spPr>
        <p:txBody>
          <a:bodyPr wrap="square" rtlCol="0">
            <a:spAutoFit/>
          </a:bodyPr>
          <a:lstStyle/>
          <a:p>
            <a:r>
              <a:rPr lang="en-US" dirty="0" smtClean="0"/>
              <a:t>BEFORE</a:t>
            </a:r>
            <a:endParaRPr lang="en-US" dirty="0"/>
          </a:p>
        </p:txBody>
      </p:sp>
      <p:sp>
        <p:nvSpPr>
          <p:cNvPr id="7" name="TextBox 6"/>
          <p:cNvSpPr txBox="1"/>
          <p:nvPr/>
        </p:nvSpPr>
        <p:spPr>
          <a:xfrm>
            <a:off x="5703490" y="1285782"/>
            <a:ext cx="990600" cy="369332"/>
          </a:xfrm>
          <a:prstGeom prst="rect">
            <a:avLst/>
          </a:prstGeom>
          <a:noFill/>
        </p:spPr>
        <p:txBody>
          <a:bodyPr wrap="square" rtlCol="0">
            <a:spAutoFit/>
          </a:bodyPr>
          <a:lstStyle/>
          <a:p>
            <a:r>
              <a:rPr lang="en-US" dirty="0" smtClean="0"/>
              <a:t>AFTER</a:t>
            </a:r>
            <a:endParaRPr lang="en-US" dirty="0"/>
          </a:p>
        </p:txBody>
      </p:sp>
      <p:pic>
        <p:nvPicPr>
          <p:cNvPr id="3074" name="Picture 2" descr="C:\Users\melec\Desktop\STERILE LEAN\BEFORE AND AFTER\BEFORE DECONTAM.jp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55114"/>
            <a:ext cx="36576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elec\Desktop\STERILE LEAN\BEFORE AND AFTER\AFTER DECONTAM.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9990" y="1655114"/>
            <a:ext cx="3657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069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5S STERILE PROCESSING</a:t>
            </a:r>
            <a:endParaRPr lang="en-US" dirty="0"/>
          </a:p>
        </p:txBody>
      </p:sp>
      <p:sp>
        <p:nvSpPr>
          <p:cNvPr id="3" name="Content Placeholder 2"/>
          <p:cNvSpPr>
            <a:spLocks noGrp="1"/>
          </p:cNvSpPr>
          <p:nvPr>
            <p:ph idx="1"/>
          </p:nvPr>
        </p:nvSpPr>
        <p:spPr>
          <a:xfrm>
            <a:off x="457200" y="5075237"/>
            <a:ext cx="8229600" cy="1325563"/>
          </a:xfrm>
        </p:spPr>
        <p:txBody>
          <a:bodyPr>
            <a:normAutofit fontScale="70000" lnSpcReduction="20000"/>
          </a:bodyPr>
          <a:lstStyle/>
          <a:p>
            <a:pPr marL="0" indent="0">
              <a:buNone/>
            </a:pPr>
            <a:r>
              <a:rPr lang="en-US" dirty="0" smtClean="0"/>
              <a:t>Before – General storage in the break room was all over the place.  </a:t>
            </a:r>
          </a:p>
          <a:p>
            <a:pPr marL="0" indent="0">
              <a:buNone/>
            </a:pPr>
            <a:endParaRPr lang="en-US" dirty="0" smtClean="0"/>
          </a:p>
          <a:p>
            <a:pPr marL="0" indent="0">
              <a:buNone/>
            </a:pPr>
            <a:r>
              <a:rPr lang="en-US" dirty="0" smtClean="0"/>
              <a:t>After – Recessed cabinets made the space more efficient and organized.</a:t>
            </a:r>
            <a:endParaRPr lang="en-US" dirty="0"/>
          </a:p>
        </p:txBody>
      </p:sp>
      <p:sp>
        <p:nvSpPr>
          <p:cNvPr id="4" name="TextBox 3"/>
          <p:cNvSpPr txBox="1"/>
          <p:nvPr/>
        </p:nvSpPr>
        <p:spPr>
          <a:xfrm>
            <a:off x="1866900" y="1294660"/>
            <a:ext cx="990600" cy="369332"/>
          </a:xfrm>
          <a:prstGeom prst="rect">
            <a:avLst/>
          </a:prstGeom>
          <a:noFill/>
        </p:spPr>
        <p:txBody>
          <a:bodyPr wrap="square" rtlCol="0">
            <a:spAutoFit/>
          </a:bodyPr>
          <a:lstStyle/>
          <a:p>
            <a:r>
              <a:rPr lang="en-US" dirty="0" smtClean="0"/>
              <a:t>BEFORE</a:t>
            </a:r>
            <a:endParaRPr lang="en-US" dirty="0"/>
          </a:p>
        </p:txBody>
      </p:sp>
      <p:sp>
        <p:nvSpPr>
          <p:cNvPr id="7" name="TextBox 6"/>
          <p:cNvSpPr txBox="1"/>
          <p:nvPr/>
        </p:nvSpPr>
        <p:spPr>
          <a:xfrm>
            <a:off x="5703490" y="1285782"/>
            <a:ext cx="990600" cy="369332"/>
          </a:xfrm>
          <a:prstGeom prst="rect">
            <a:avLst/>
          </a:prstGeom>
          <a:noFill/>
        </p:spPr>
        <p:txBody>
          <a:bodyPr wrap="square" rtlCol="0">
            <a:spAutoFit/>
          </a:bodyPr>
          <a:lstStyle/>
          <a:p>
            <a:r>
              <a:rPr lang="en-US" dirty="0" smtClean="0"/>
              <a:t>AFTER</a:t>
            </a:r>
            <a:endParaRPr lang="en-US" dirty="0"/>
          </a:p>
        </p:txBody>
      </p:sp>
      <p:pic>
        <p:nvPicPr>
          <p:cNvPr id="2052" name="Picture 4" descr="C:\Users\melec\Desktop\STERILE LEAN\BEFORE AND AFTER\AFTER STORAGE3.jp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5289" y="-8275639"/>
            <a:ext cx="36576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melec\Desktop\STERILE LEAN\BEFORE AND AFTER\BEFORE GENERAL STORAGE.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76400"/>
            <a:ext cx="36576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elec\Desktop\STERILE LEAN\BEFORE AND AFTER\AFTER GENERAL STORAGE.jp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662137"/>
            <a:ext cx="3657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69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5S STERILE PROCESSING</a:t>
            </a:r>
            <a:endParaRPr lang="en-US" dirty="0"/>
          </a:p>
        </p:txBody>
      </p:sp>
      <p:sp>
        <p:nvSpPr>
          <p:cNvPr id="3" name="Content Placeholder 2"/>
          <p:cNvSpPr>
            <a:spLocks noGrp="1"/>
          </p:cNvSpPr>
          <p:nvPr>
            <p:ph idx="1"/>
          </p:nvPr>
        </p:nvSpPr>
        <p:spPr>
          <a:xfrm>
            <a:off x="457200" y="5075237"/>
            <a:ext cx="8229600" cy="1325563"/>
          </a:xfrm>
        </p:spPr>
        <p:txBody>
          <a:bodyPr>
            <a:normAutofit fontScale="55000" lnSpcReduction="20000"/>
          </a:bodyPr>
          <a:lstStyle/>
          <a:p>
            <a:pPr marL="0" indent="0">
              <a:buNone/>
            </a:pPr>
            <a:r>
              <a:rPr lang="en-US" dirty="0" smtClean="0"/>
              <a:t>Before – Office space had a lot of </a:t>
            </a:r>
            <a:r>
              <a:rPr lang="en-US" dirty="0" err="1" smtClean="0"/>
              <a:t>unneccessary</a:t>
            </a:r>
            <a:r>
              <a:rPr lang="en-US" dirty="0" smtClean="0"/>
              <a:t> books and was cramped.</a:t>
            </a:r>
          </a:p>
          <a:p>
            <a:pPr marL="0" indent="0">
              <a:buNone/>
            </a:pPr>
            <a:endParaRPr lang="en-US" dirty="0" smtClean="0"/>
          </a:p>
          <a:p>
            <a:pPr marL="0" indent="0">
              <a:buNone/>
            </a:pPr>
            <a:r>
              <a:rPr lang="en-US" dirty="0" smtClean="0"/>
              <a:t>After – Workspace more organized and only </a:t>
            </a:r>
            <a:r>
              <a:rPr lang="en-US" dirty="0" err="1" smtClean="0"/>
              <a:t>releveant</a:t>
            </a:r>
            <a:r>
              <a:rPr lang="en-US" dirty="0" smtClean="0"/>
              <a:t> publications remain</a:t>
            </a:r>
            <a:r>
              <a:rPr lang="en-US" dirty="0" smtClean="0"/>
              <a:t>.  Notice the red line on the After picture on the wall.  We can’t legally stor</a:t>
            </a:r>
            <a:r>
              <a:rPr lang="en-US" dirty="0" smtClean="0"/>
              <a:t>e anything above that line so </a:t>
            </a:r>
            <a:r>
              <a:rPr lang="en-US" dirty="0" err="1" smtClean="0"/>
              <a:t>poka</a:t>
            </a:r>
            <a:r>
              <a:rPr lang="en-US" dirty="0" smtClean="0"/>
              <a:t>-yoke comes into play here.</a:t>
            </a:r>
            <a:endParaRPr lang="en-US" dirty="0"/>
          </a:p>
        </p:txBody>
      </p:sp>
      <p:sp>
        <p:nvSpPr>
          <p:cNvPr id="4" name="TextBox 3"/>
          <p:cNvSpPr txBox="1"/>
          <p:nvPr/>
        </p:nvSpPr>
        <p:spPr>
          <a:xfrm>
            <a:off x="1866900" y="1294660"/>
            <a:ext cx="990600" cy="369332"/>
          </a:xfrm>
          <a:prstGeom prst="rect">
            <a:avLst/>
          </a:prstGeom>
          <a:noFill/>
        </p:spPr>
        <p:txBody>
          <a:bodyPr wrap="square" rtlCol="0">
            <a:spAutoFit/>
          </a:bodyPr>
          <a:lstStyle/>
          <a:p>
            <a:r>
              <a:rPr lang="en-US" dirty="0" smtClean="0"/>
              <a:t>BEFORE</a:t>
            </a:r>
            <a:endParaRPr lang="en-US" dirty="0"/>
          </a:p>
        </p:txBody>
      </p:sp>
      <p:sp>
        <p:nvSpPr>
          <p:cNvPr id="7" name="TextBox 6"/>
          <p:cNvSpPr txBox="1"/>
          <p:nvPr/>
        </p:nvSpPr>
        <p:spPr>
          <a:xfrm>
            <a:off x="5703490" y="1285782"/>
            <a:ext cx="990600" cy="369332"/>
          </a:xfrm>
          <a:prstGeom prst="rect">
            <a:avLst/>
          </a:prstGeom>
          <a:noFill/>
        </p:spPr>
        <p:txBody>
          <a:bodyPr wrap="square" rtlCol="0">
            <a:spAutoFit/>
          </a:bodyPr>
          <a:lstStyle/>
          <a:p>
            <a:r>
              <a:rPr lang="en-US" dirty="0" smtClean="0"/>
              <a:t>AFTER</a:t>
            </a:r>
            <a:endParaRPr lang="en-US" dirty="0"/>
          </a:p>
        </p:txBody>
      </p:sp>
      <p:pic>
        <p:nvPicPr>
          <p:cNvPr id="5122" name="Picture 2" descr="C:\Users\melec\Desktop\STERILE LEAN\BEFORE AND AFTER\BEFORE OFFICE.jp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76399"/>
            <a:ext cx="36576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elec\Desktop\STERILE LEAN\BEFORE AND AFTER\AFTER OFFICE.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676399"/>
            <a:ext cx="3657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33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KANBAN CONTRACT PROCESS</a:t>
            </a:r>
            <a:endParaRPr lang="en-US" dirty="0"/>
          </a:p>
        </p:txBody>
      </p:sp>
      <p:sp>
        <p:nvSpPr>
          <p:cNvPr id="3" name="Content Placeholder 2"/>
          <p:cNvSpPr>
            <a:spLocks noGrp="1"/>
          </p:cNvSpPr>
          <p:nvPr>
            <p:ph idx="1"/>
          </p:nvPr>
        </p:nvSpPr>
        <p:spPr>
          <a:xfrm>
            <a:off x="457200" y="4876800"/>
            <a:ext cx="8229600" cy="1828800"/>
          </a:xfrm>
        </p:spPr>
        <p:txBody>
          <a:bodyPr>
            <a:normAutofit fontScale="47500" lnSpcReduction="20000"/>
          </a:bodyPr>
          <a:lstStyle/>
          <a:p>
            <a:r>
              <a:rPr lang="en-US" dirty="0" smtClean="0"/>
              <a:t>Before – Contracts were managed manually and in multiple departments.  Many of them would auto renew when we didn’t want them to.  We found service contracts that would renew for equipment that we didn’t even own anymore.</a:t>
            </a:r>
          </a:p>
          <a:p>
            <a:pPr marL="0" indent="0">
              <a:buNone/>
            </a:pPr>
            <a:endParaRPr lang="en-US" dirty="0" smtClean="0"/>
          </a:p>
          <a:p>
            <a:r>
              <a:rPr lang="en-US" dirty="0" smtClean="0"/>
              <a:t>After – Cobblestone Systems was implemented.  All contracts scanned in PDF and uploaded to system.  The system provides a visual control via email to notify us 120 days before contract renewal to both end user that is responsible for the contract, and Supply Chain to ensure that it is being worked on properly.  For months in which contracting is light Supply Chain is extending contracts over into that month to more even out the workload. </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6" y="1143000"/>
            <a:ext cx="8752114"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56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REPROCESSING INITIATIVE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85" y="1347788"/>
            <a:ext cx="8349915" cy="291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a:spLocks noGrp="1"/>
          </p:cNvSpPr>
          <p:nvPr>
            <p:ph idx="1"/>
          </p:nvPr>
        </p:nvSpPr>
        <p:spPr>
          <a:xfrm>
            <a:off x="397042" y="4495800"/>
            <a:ext cx="8229600" cy="1828800"/>
          </a:xfrm>
        </p:spPr>
        <p:txBody>
          <a:bodyPr>
            <a:normAutofit fontScale="47500" lnSpcReduction="20000"/>
          </a:bodyPr>
          <a:lstStyle/>
          <a:p>
            <a:r>
              <a:rPr lang="en-US" dirty="0" smtClean="0"/>
              <a:t>Before – </a:t>
            </a:r>
            <a:r>
              <a:rPr lang="en-US" dirty="0" smtClean="0"/>
              <a:t>Item used once and then thrown away.</a:t>
            </a:r>
            <a:endParaRPr lang="en-US" dirty="0" smtClean="0"/>
          </a:p>
          <a:p>
            <a:pPr marL="0" indent="0">
              <a:buNone/>
            </a:pPr>
            <a:endParaRPr lang="en-US" dirty="0" smtClean="0"/>
          </a:p>
          <a:p>
            <a:r>
              <a:rPr lang="en-US" dirty="0" smtClean="0"/>
              <a:t>After – </a:t>
            </a:r>
            <a:r>
              <a:rPr lang="en-US" dirty="0" smtClean="0"/>
              <a:t>Item is used, then thrown into a segregated bag that the vendor picks up.  Vendor takes back to their facility, decontaminates it, disassembles, replaces parts when necessary, repackages, and then sells back to us “like brand new” for 50% the cost of a new one.  </a:t>
            </a:r>
            <a:r>
              <a:rPr lang="en-US" dirty="0" smtClean="0"/>
              <a:t>The process has a failsafe built in, if it doesn’t meet the OEM requirements during the reprocessing stage the item is discarded and the hospital isn’t charged.  We only pay for the items that come back to us.</a:t>
            </a:r>
            <a:endParaRPr lang="en-US" dirty="0"/>
          </a:p>
        </p:txBody>
      </p:sp>
    </p:spTree>
    <p:extLst>
      <p:ext uri="{BB962C8B-B14F-4D97-AF65-F5344CB8AC3E}">
        <p14:creationId xmlns:p14="http://schemas.microsoft.com/office/powerpoint/2010/main" val="314783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POINT OF USE SYSTEM MANAGEMENT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4908" y="1600201"/>
            <a:ext cx="4571999"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1600200"/>
            <a:ext cx="3124200" cy="4247317"/>
          </a:xfrm>
          <a:prstGeom prst="rect">
            <a:avLst/>
          </a:prstGeom>
          <a:noFill/>
        </p:spPr>
        <p:txBody>
          <a:bodyPr wrap="square" rtlCol="0">
            <a:spAutoFit/>
          </a:bodyPr>
          <a:lstStyle/>
          <a:p>
            <a:r>
              <a:rPr lang="en-US" dirty="0" smtClean="0"/>
              <a:t>5S POINT OF USE SYSTEM LOCATIONS</a:t>
            </a:r>
          </a:p>
          <a:p>
            <a:endParaRPr lang="en-US" dirty="0"/>
          </a:p>
          <a:p>
            <a:r>
              <a:rPr lang="en-US" dirty="0" smtClean="0"/>
              <a:t>ITEMS STACKED ON TOP OF ONE ANOTHER</a:t>
            </a:r>
          </a:p>
          <a:p>
            <a:endParaRPr lang="en-US" dirty="0" smtClean="0"/>
          </a:p>
          <a:p>
            <a:r>
              <a:rPr lang="en-US" dirty="0" smtClean="0"/>
              <a:t>BULKY RACKS MAKE ROOM SMALLER</a:t>
            </a:r>
          </a:p>
          <a:p>
            <a:endParaRPr lang="en-US" dirty="0" smtClean="0"/>
          </a:p>
          <a:p>
            <a:r>
              <a:rPr lang="en-US" dirty="0" smtClean="0"/>
              <a:t>NO ORGANIZATION</a:t>
            </a:r>
          </a:p>
          <a:p>
            <a:endParaRPr lang="en-US" dirty="0" smtClean="0"/>
          </a:p>
          <a:p>
            <a:r>
              <a:rPr lang="en-US" dirty="0" smtClean="0"/>
              <a:t>NO DOCUMENTATION SHOWING WHAT PAR LEVEL SHOULD BE</a:t>
            </a:r>
          </a:p>
          <a:p>
            <a:endParaRPr lang="en-US" dirty="0" smtClean="0"/>
          </a:p>
        </p:txBody>
      </p:sp>
    </p:spTree>
    <p:extLst>
      <p:ext uri="{BB962C8B-B14F-4D97-AF65-F5344CB8AC3E}">
        <p14:creationId xmlns:p14="http://schemas.microsoft.com/office/powerpoint/2010/main" val="338946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POINT OF USE SYSTEM MANAGEMENT</a:t>
            </a:r>
          </a:p>
        </p:txBody>
      </p:sp>
      <p:pic>
        <p:nvPicPr>
          <p:cNvPr id="4" name="Picture 8" descr="MICU_0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600200"/>
            <a:ext cx="3779308"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1600200"/>
            <a:ext cx="3124200" cy="4801314"/>
          </a:xfrm>
          <a:prstGeom prst="rect">
            <a:avLst/>
          </a:prstGeom>
          <a:noFill/>
        </p:spPr>
        <p:txBody>
          <a:bodyPr wrap="square" rtlCol="0">
            <a:spAutoFit/>
          </a:bodyPr>
          <a:lstStyle/>
          <a:p>
            <a:r>
              <a:rPr lang="en-US" dirty="0" smtClean="0"/>
              <a:t>PYXIS STOCKS CHARGEABLE ITEMS IN NEAT ORDERLY FASHION</a:t>
            </a:r>
          </a:p>
          <a:p>
            <a:endParaRPr lang="en-US" dirty="0"/>
          </a:p>
          <a:p>
            <a:r>
              <a:rPr lang="en-US" dirty="0" smtClean="0"/>
              <a:t>PAR LEVELS ARE BASED ON REAL TIME USAGE SO INVENTORY IS REDUCED</a:t>
            </a:r>
          </a:p>
          <a:p>
            <a:endParaRPr lang="en-US" dirty="0"/>
          </a:p>
          <a:p>
            <a:r>
              <a:rPr lang="en-US" dirty="0" smtClean="0"/>
              <a:t>ITEMS  NO LONGER STACKED ON TOP OF ONE ANOTHER</a:t>
            </a:r>
          </a:p>
          <a:p>
            <a:endParaRPr lang="en-US" dirty="0" smtClean="0"/>
          </a:p>
          <a:p>
            <a:r>
              <a:rPr lang="en-US" dirty="0" smtClean="0"/>
              <a:t>BULKY RACKS REMOVED, ITEMS FLUSH AGAINST WALL</a:t>
            </a:r>
          </a:p>
          <a:p>
            <a:endParaRPr lang="en-US" dirty="0" smtClean="0"/>
          </a:p>
          <a:p>
            <a:r>
              <a:rPr lang="en-US" dirty="0" smtClean="0"/>
              <a:t>COMPLETE ORGANIZATION</a:t>
            </a:r>
          </a:p>
          <a:p>
            <a:endParaRPr lang="en-US" dirty="0" smtClean="0"/>
          </a:p>
          <a:p>
            <a:endParaRPr lang="en-US" dirty="0" smtClean="0"/>
          </a:p>
        </p:txBody>
      </p:sp>
    </p:spTree>
    <p:extLst>
      <p:ext uri="{BB962C8B-B14F-4D97-AF65-F5344CB8AC3E}">
        <p14:creationId xmlns:p14="http://schemas.microsoft.com/office/powerpoint/2010/main" val="417127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DIVISION OF SMALLER INVENTORIES</a:t>
            </a:r>
            <a:endParaRPr lang="en-US" dirty="0"/>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0" y="1600200"/>
            <a:ext cx="434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5800" y="1600200"/>
            <a:ext cx="3124200" cy="5078313"/>
          </a:xfrm>
          <a:prstGeom prst="rect">
            <a:avLst/>
          </a:prstGeom>
          <a:noFill/>
        </p:spPr>
        <p:txBody>
          <a:bodyPr wrap="square" rtlCol="0">
            <a:spAutoFit/>
          </a:bodyPr>
          <a:lstStyle/>
          <a:p>
            <a:r>
              <a:rPr lang="en-US" dirty="0" smtClean="0"/>
              <a:t>MANUAL INVENTORIES WERE HUGE, FULL OF THOUSANDS OF ITEMS, IMPOSSIBLE TO MANAGE</a:t>
            </a:r>
          </a:p>
          <a:p>
            <a:endParaRPr lang="en-US" dirty="0"/>
          </a:p>
          <a:p>
            <a:r>
              <a:rPr lang="en-US" dirty="0" smtClean="0"/>
              <a:t>PYXIS DIVIDED THE INVENTORY INTO 44 DIFFERENT LOCATIONS MAKING EASIER TO MANAGE.</a:t>
            </a:r>
          </a:p>
          <a:p>
            <a:endParaRPr lang="en-US" dirty="0" smtClean="0"/>
          </a:p>
          <a:p>
            <a:r>
              <a:rPr lang="en-US" dirty="0" smtClean="0"/>
              <a:t>INVENTORY IS LOCKED UP AND COMPLETELY ACCOUNTED FOR</a:t>
            </a:r>
          </a:p>
          <a:p>
            <a:endParaRPr lang="en-US" dirty="0"/>
          </a:p>
          <a:p>
            <a:r>
              <a:rPr lang="en-US" dirty="0" smtClean="0"/>
              <a:t>INVENTORY IS COUNTED ONCE A MONTH, COUNTING PROCESS IS MUCH FASTER WHEN DONE IN INDIVIDUAL INVENTORIES</a:t>
            </a:r>
          </a:p>
          <a:p>
            <a:endParaRPr lang="en-US" dirty="0" smtClean="0"/>
          </a:p>
        </p:txBody>
      </p:sp>
    </p:spTree>
    <p:extLst>
      <p:ext uri="{BB962C8B-B14F-4D97-AF65-F5344CB8AC3E}">
        <p14:creationId xmlns:p14="http://schemas.microsoft.com/office/powerpoint/2010/main" val="56231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5s Warehouse</a:t>
            </a:r>
            <a:endParaRPr lang="en-US" dirty="0"/>
          </a:p>
        </p:txBody>
      </p:sp>
      <p:pic>
        <p:nvPicPr>
          <p:cNvPr id="4" name="Content Placeholder 3" descr="C:\Users\melec\AppData\Local\Microsoft\Windows\Temporary Internet Files\Content.Outlook\A4V18BKS\photo (2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2600" y="1600200"/>
            <a:ext cx="3334733" cy="4525963"/>
          </a:xfrm>
          <a:prstGeom prst="rect">
            <a:avLst/>
          </a:prstGeom>
          <a:noFill/>
          <a:ln>
            <a:noFill/>
          </a:ln>
        </p:spPr>
      </p:pic>
      <p:pic>
        <p:nvPicPr>
          <p:cNvPr id="5" name="Picture 4" descr="C:\Users\melec\AppData\Local\Microsoft\Windows\Temporary Internet Files\Content.Outlook\A4V18BKS\photo (22).JPG"/>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46580" y="1071670"/>
            <a:ext cx="1924685" cy="2874645"/>
          </a:xfrm>
          <a:prstGeom prst="rect">
            <a:avLst/>
          </a:prstGeom>
          <a:noFill/>
          <a:ln>
            <a:noFill/>
          </a:ln>
        </p:spPr>
      </p:pic>
      <p:sp>
        <p:nvSpPr>
          <p:cNvPr id="6" name="TextBox 5"/>
          <p:cNvSpPr txBox="1"/>
          <p:nvPr/>
        </p:nvSpPr>
        <p:spPr>
          <a:xfrm>
            <a:off x="304800" y="3733800"/>
            <a:ext cx="4648200" cy="2308324"/>
          </a:xfrm>
          <a:prstGeom prst="rect">
            <a:avLst/>
          </a:prstGeom>
          <a:noFill/>
        </p:spPr>
        <p:txBody>
          <a:bodyPr wrap="square" rtlCol="0">
            <a:spAutoFit/>
          </a:bodyPr>
          <a:lstStyle/>
          <a:p>
            <a:r>
              <a:rPr lang="en-US" dirty="0" smtClean="0"/>
              <a:t>Each box is organized by department, date, and palletized and shrink wrapped.</a:t>
            </a:r>
          </a:p>
          <a:p>
            <a:r>
              <a:rPr lang="en-US" dirty="0" smtClean="0"/>
              <a:t>Each box has a WITS label </a:t>
            </a:r>
            <a:r>
              <a:rPr lang="en-US" dirty="0" err="1" smtClean="0"/>
              <a:t>identifiying</a:t>
            </a:r>
            <a:r>
              <a:rPr lang="en-US" dirty="0" smtClean="0"/>
              <a:t> department, location, box number, and destruction date.</a:t>
            </a:r>
          </a:p>
          <a:p>
            <a:r>
              <a:rPr lang="en-US" dirty="0" smtClean="0"/>
              <a:t>System makes delivery/</a:t>
            </a:r>
            <a:r>
              <a:rPr lang="en-US" dirty="0" err="1" smtClean="0"/>
              <a:t>retreival</a:t>
            </a:r>
            <a:r>
              <a:rPr lang="en-US" dirty="0" smtClean="0"/>
              <a:t> much faster and records are maintained of when the box is offsite or finally destroyed.</a:t>
            </a:r>
            <a:endParaRPr lang="en-US" dirty="0"/>
          </a:p>
        </p:txBody>
      </p:sp>
    </p:spTree>
    <p:extLst>
      <p:ext uri="{BB962C8B-B14F-4D97-AF65-F5344CB8AC3E}">
        <p14:creationId xmlns:p14="http://schemas.microsoft.com/office/powerpoint/2010/main" val="385576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5S STERILE PROCESSING</a:t>
            </a:r>
            <a:endParaRPr lang="en-US" dirty="0"/>
          </a:p>
        </p:txBody>
      </p:sp>
      <p:sp>
        <p:nvSpPr>
          <p:cNvPr id="3" name="Content Placeholder 2"/>
          <p:cNvSpPr>
            <a:spLocks noGrp="1"/>
          </p:cNvSpPr>
          <p:nvPr>
            <p:ph idx="1"/>
          </p:nvPr>
        </p:nvSpPr>
        <p:spPr>
          <a:xfrm>
            <a:off x="457200" y="5075237"/>
            <a:ext cx="8229600" cy="1325563"/>
          </a:xfrm>
        </p:spPr>
        <p:txBody>
          <a:bodyPr>
            <a:normAutofit fontScale="47500" lnSpcReduction="20000"/>
          </a:bodyPr>
          <a:lstStyle/>
          <a:p>
            <a:pPr marL="0" indent="0">
              <a:buNone/>
            </a:pPr>
            <a:r>
              <a:rPr lang="en-US" dirty="0" smtClean="0"/>
              <a:t>Before – Assembly tables had </a:t>
            </a:r>
            <a:r>
              <a:rPr lang="en-US" dirty="0" err="1" smtClean="0"/>
              <a:t>supplys</a:t>
            </a:r>
            <a:r>
              <a:rPr lang="en-US" dirty="0" smtClean="0"/>
              <a:t> strewn across it.  Most of the supplies were in cabinets on the </a:t>
            </a:r>
            <a:r>
              <a:rPr lang="en-US" dirty="0" err="1" smtClean="0"/>
              <a:t>decontam</a:t>
            </a:r>
            <a:r>
              <a:rPr lang="en-US" dirty="0" smtClean="0"/>
              <a:t> side of the department, so staff had to walk over there every time they needed something.</a:t>
            </a:r>
          </a:p>
          <a:p>
            <a:pPr marL="0" indent="0">
              <a:buNone/>
            </a:pPr>
            <a:endParaRPr lang="en-US" dirty="0" smtClean="0"/>
          </a:p>
          <a:p>
            <a:pPr marL="0" indent="0">
              <a:buNone/>
            </a:pPr>
            <a:r>
              <a:rPr lang="en-US" dirty="0" smtClean="0"/>
              <a:t>After – New workstations not only have all the supplies they need in an organized easy to reach manner, but all of the workstations are identical making their work easier.</a:t>
            </a:r>
            <a:endParaRPr lang="en-US" dirty="0"/>
          </a:p>
        </p:txBody>
      </p:sp>
      <p:pic>
        <p:nvPicPr>
          <p:cNvPr id="1026" name="Picture 2" descr="C:\Users\melec\Desktop\STERILE LEAN\BEFORE AND AFTER\BEFORE WORKSTATION.jp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76400"/>
            <a:ext cx="36576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elec\Desktop\STERILE LEAN\BEFORE AND AFTER\AFTER WORKSTATION2.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1" y="1676400"/>
            <a:ext cx="3710778"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66900" y="1294660"/>
            <a:ext cx="990600" cy="369332"/>
          </a:xfrm>
          <a:prstGeom prst="rect">
            <a:avLst/>
          </a:prstGeom>
          <a:noFill/>
        </p:spPr>
        <p:txBody>
          <a:bodyPr wrap="square" rtlCol="0">
            <a:spAutoFit/>
          </a:bodyPr>
          <a:lstStyle/>
          <a:p>
            <a:r>
              <a:rPr lang="en-US" dirty="0" smtClean="0"/>
              <a:t>BEFORE</a:t>
            </a:r>
            <a:endParaRPr lang="en-US" dirty="0"/>
          </a:p>
        </p:txBody>
      </p:sp>
      <p:sp>
        <p:nvSpPr>
          <p:cNvPr id="7" name="TextBox 6"/>
          <p:cNvSpPr txBox="1"/>
          <p:nvPr/>
        </p:nvSpPr>
        <p:spPr>
          <a:xfrm>
            <a:off x="5703490" y="1285782"/>
            <a:ext cx="990600" cy="369332"/>
          </a:xfrm>
          <a:prstGeom prst="rect">
            <a:avLst/>
          </a:prstGeom>
          <a:noFill/>
        </p:spPr>
        <p:txBody>
          <a:bodyPr wrap="square" rtlCol="0">
            <a:spAutoFit/>
          </a:bodyPr>
          <a:lstStyle/>
          <a:p>
            <a:r>
              <a:rPr lang="en-US" dirty="0" smtClean="0"/>
              <a:t>AFTER</a:t>
            </a:r>
            <a:endParaRPr lang="en-US" dirty="0"/>
          </a:p>
        </p:txBody>
      </p:sp>
    </p:spTree>
    <p:extLst>
      <p:ext uri="{BB962C8B-B14F-4D97-AF65-F5344CB8AC3E}">
        <p14:creationId xmlns:p14="http://schemas.microsoft.com/office/powerpoint/2010/main" val="231960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5S STERILE PROCESSING</a:t>
            </a:r>
            <a:endParaRPr lang="en-US" dirty="0"/>
          </a:p>
        </p:txBody>
      </p:sp>
      <p:sp>
        <p:nvSpPr>
          <p:cNvPr id="3" name="Content Placeholder 2"/>
          <p:cNvSpPr>
            <a:spLocks noGrp="1"/>
          </p:cNvSpPr>
          <p:nvPr>
            <p:ph idx="1"/>
          </p:nvPr>
        </p:nvSpPr>
        <p:spPr>
          <a:xfrm>
            <a:off x="457200" y="5075237"/>
            <a:ext cx="8229600" cy="1325563"/>
          </a:xfrm>
        </p:spPr>
        <p:txBody>
          <a:bodyPr>
            <a:normAutofit fontScale="55000" lnSpcReduction="20000"/>
          </a:bodyPr>
          <a:lstStyle/>
          <a:p>
            <a:pPr marL="0" indent="0">
              <a:buNone/>
            </a:pPr>
            <a:r>
              <a:rPr lang="en-US" dirty="0" smtClean="0"/>
              <a:t>Before – Finished goods were stored on racks in no particular order, carts got in the way of getting to them.</a:t>
            </a:r>
          </a:p>
          <a:p>
            <a:pPr marL="0" indent="0">
              <a:buNone/>
            </a:pPr>
            <a:endParaRPr lang="en-US" dirty="0" smtClean="0"/>
          </a:p>
          <a:p>
            <a:pPr marL="0" indent="0">
              <a:buNone/>
            </a:pPr>
            <a:r>
              <a:rPr lang="en-US" dirty="0" smtClean="0"/>
              <a:t>After – Movable rack system allowed better storage.  All trays are stored in </a:t>
            </a:r>
            <a:r>
              <a:rPr lang="en-US" dirty="0" err="1" smtClean="0"/>
              <a:t>alpabetical</a:t>
            </a:r>
            <a:r>
              <a:rPr lang="en-US" dirty="0" smtClean="0"/>
              <a:t> order by Manufacturer so they are easier to get to and account for.</a:t>
            </a:r>
            <a:endParaRPr lang="en-US" dirty="0"/>
          </a:p>
        </p:txBody>
      </p:sp>
      <p:sp>
        <p:nvSpPr>
          <p:cNvPr id="4" name="TextBox 3"/>
          <p:cNvSpPr txBox="1"/>
          <p:nvPr/>
        </p:nvSpPr>
        <p:spPr>
          <a:xfrm>
            <a:off x="1866900" y="1294660"/>
            <a:ext cx="990600" cy="369332"/>
          </a:xfrm>
          <a:prstGeom prst="rect">
            <a:avLst/>
          </a:prstGeom>
          <a:noFill/>
        </p:spPr>
        <p:txBody>
          <a:bodyPr wrap="square" rtlCol="0">
            <a:spAutoFit/>
          </a:bodyPr>
          <a:lstStyle/>
          <a:p>
            <a:r>
              <a:rPr lang="en-US" dirty="0" smtClean="0"/>
              <a:t>BEFORE</a:t>
            </a:r>
            <a:endParaRPr lang="en-US" dirty="0"/>
          </a:p>
        </p:txBody>
      </p:sp>
      <p:sp>
        <p:nvSpPr>
          <p:cNvPr id="7" name="TextBox 6"/>
          <p:cNvSpPr txBox="1"/>
          <p:nvPr/>
        </p:nvSpPr>
        <p:spPr>
          <a:xfrm>
            <a:off x="5703490" y="1285782"/>
            <a:ext cx="990600" cy="369332"/>
          </a:xfrm>
          <a:prstGeom prst="rect">
            <a:avLst/>
          </a:prstGeom>
          <a:noFill/>
        </p:spPr>
        <p:txBody>
          <a:bodyPr wrap="square" rtlCol="0">
            <a:spAutoFit/>
          </a:bodyPr>
          <a:lstStyle/>
          <a:p>
            <a:r>
              <a:rPr lang="en-US" dirty="0" smtClean="0"/>
              <a:t>AFTER</a:t>
            </a:r>
            <a:endParaRPr lang="en-US" dirty="0"/>
          </a:p>
        </p:txBody>
      </p:sp>
      <p:pic>
        <p:nvPicPr>
          <p:cNvPr id="2050" name="Picture 2" descr="C:\Users\melec\Desktop\STERILE LEAN\BEFORE AND AFTER\BEFORE STORAGE.jp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76400"/>
            <a:ext cx="36576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elec\Desktop\STERILE LEAN\BEFORE AND AFTER\AFTER STORAGE3.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289" y="-8275639"/>
            <a:ext cx="36576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elec\Desktop\STERILE LEAN\BEFORE AND AFTER\AFTER STORAGE3.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677154"/>
            <a:ext cx="3657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892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751</Words>
  <Application>Microsoft Office PowerPoint</Application>
  <PresentationFormat>On-screen Show (4:3)</PresentationFormat>
  <Paragraphs>76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LEAN INITIATIVES  SUPPLY CHAIN MANAGEMENT</vt:lpstr>
      <vt:lpstr>KANBAN CONTRACT PROCESS</vt:lpstr>
      <vt:lpstr>REPROCESSING INITIATIVE</vt:lpstr>
      <vt:lpstr>POINT OF USE SYSTEM MANAGEMENT</vt:lpstr>
      <vt:lpstr>POINT OF USE SYSTEM MANAGEMENT</vt:lpstr>
      <vt:lpstr>DIVISION OF SMALLER INVENTORIES</vt:lpstr>
      <vt:lpstr>5s Warehouse</vt:lpstr>
      <vt:lpstr>5S STERILE PROCESSING</vt:lpstr>
      <vt:lpstr>5S STERILE PROCESSING</vt:lpstr>
      <vt:lpstr>5S STERILE PROCESSING</vt:lpstr>
      <vt:lpstr>5S STERILE PROCESSING</vt:lpstr>
      <vt:lpstr>5S STERILE PROCESSING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INITIATIVES  SUPPLY CHAIN MANAGEMENT</dc:title>
  <dc:creator>Christopher Mele</dc:creator>
  <cp:lastModifiedBy>Christopher Mele</cp:lastModifiedBy>
  <cp:revision>17</cp:revision>
  <dcterms:created xsi:type="dcterms:W3CDTF">2012-07-10T14:14:51Z</dcterms:created>
  <dcterms:modified xsi:type="dcterms:W3CDTF">2012-11-02T20:25:45Z</dcterms:modified>
</cp:coreProperties>
</file>