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08" r:id="rId3"/>
    <p:sldId id="335" r:id="rId4"/>
    <p:sldId id="312" r:id="rId5"/>
    <p:sldId id="349" r:id="rId6"/>
    <p:sldId id="319" r:id="rId7"/>
    <p:sldId id="315" r:id="rId8"/>
    <p:sldId id="307" r:id="rId9"/>
    <p:sldId id="317" r:id="rId10"/>
    <p:sldId id="316" r:id="rId11"/>
    <p:sldId id="322" r:id="rId12"/>
    <p:sldId id="313" r:id="rId13"/>
    <p:sldId id="318" r:id="rId14"/>
    <p:sldId id="323" r:id="rId15"/>
    <p:sldId id="314" r:id="rId16"/>
    <p:sldId id="309" r:id="rId17"/>
    <p:sldId id="336" r:id="rId18"/>
    <p:sldId id="321" r:id="rId19"/>
    <p:sldId id="325" r:id="rId20"/>
    <p:sldId id="327" r:id="rId21"/>
    <p:sldId id="337" r:id="rId22"/>
    <p:sldId id="328" r:id="rId23"/>
    <p:sldId id="338" r:id="rId24"/>
    <p:sldId id="282" r:id="rId25"/>
    <p:sldId id="351" r:id="rId26"/>
    <p:sldId id="339" r:id="rId27"/>
    <p:sldId id="340" r:id="rId28"/>
    <p:sldId id="345" r:id="rId29"/>
    <p:sldId id="290" r:id="rId30"/>
    <p:sldId id="288" r:id="rId31"/>
    <p:sldId id="293" r:id="rId32"/>
    <p:sldId id="295" r:id="rId33"/>
    <p:sldId id="297" r:id="rId34"/>
    <p:sldId id="343" r:id="rId35"/>
    <p:sldId id="298" r:id="rId36"/>
    <p:sldId id="299" r:id="rId37"/>
    <p:sldId id="301" r:id="rId38"/>
    <p:sldId id="347" r:id="rId39"/>
    <p:sldId id="348" r:id="rId40"/>
    <p:sldId id="346" r:id="rId41"/>
  </p:sldIdLst>
  <p:sldSz cx="9236075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193F"/>
    <a:srgbClr val="0E4FA2"/>
    <a:srgbClr val="008EB3"/>
    <a:srgbClr val="00829B"/>
    <a:srgbClr val="00467F"/>
    <a:srgbClr val="1165AB"/>
    <a:srgbClr val="056691"/>
    <a:srgbClr val="AFF2FF"/>
    <a:srgbClr val="FF0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89520" autoAdjust="0"/>
  </p:normalViewPr>
  <p:slideViewPr>
    <p:cSldViewPr>
      <p:cViewPr varScale="1">
        <p:scale>
          <a:sx n="74" d="100"/>
          <a:sy n="74" d="100"/>
        </p:scale>
        <p:origin x="-282" y="-102"/>
      </p:cViewPr>
      <p:guideLst>
        <p:guide orient="horz" pos="2160"/>
        <p:guide pos="290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88"/>
    </p:cViewPr>
  </p:sorterViewPr>
  <p:notesViewPr>
    <p:cSldViewPr>
      <p:cViewPr varScale="1">
        <p:scale>
          <a:sx n="81" d="100"/>
          <a:sy n="81" d="100"/>
        </p:scale>
        <p:origin x="-3120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B1208C-0491-4EDE-82E5-28D34C8A01F5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A95D62-71EF-438B-A2AD-C3B453F8D5B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600" b="1" dirty="0" smtClean="0"/>
            <a:t>Move this way</a:t>
          </a:r>
          <a:endParaRPr lang="en-US" sz="1600" b="1" dirty="0"/>
        </a:p>
      </dgm:t>
    </dgm:pt>
    <dgm:pt modelId="{6DD6F22B-A526-4880-B2BC-8081B9DD6CA6}" type="parTrans" cxnId="{ED35D40D-CA36-4ECA-BA3C-9B1257D80313}">
      <dgm:prSet/>
      <dgm:spPr/>
      <dgm:t>
        <a:bodyPr/>
        <a:lstStyle/>
        <a:p>
          <a:endParaRPr lang="en-US"/>
        </a:p>
      </dgm:t>
    </dgm:pt>
    <dgm:pt modelId="{4B986D04-1EFB-4530-8F6C-04FD52E482DE}" type="sibTrans" cxnId="{ED35D40D-CA36-4ECA-BA3C-9B1257D80313}">
      <dgm:prSet/>
      <dgm:spPr/>
      <dgm:t>
        <a:bodyPr/>
        <a:lstStyle/>
        <a:p>
          <a:endParaRPr lang="en-US"/>
        </a:p>
      </dgm:t>
    </dgm:pt>
    <dgm:pt modelId="{94D7500C-8782-45BE-A183-85B073A89688}">
      <dgm:prSet phldrT="[Text]" custT="1"/>
      <dgm:spPr/>
      <dgm:t>
        <a:bodyPr/>
        <a:lstStyle/>
        <a:p>
          <a:r>
            <a:rPr lang="en-US" sz="1600" b="1" dirty="0" smtClean="0"/>
            <a:t>Not this way</a:t>
          </a:r>
          <a:endParaRPr lang="en-US" sz="1600" b="1" dirty="0"/>
        </a:p>
      </dgm:t>
    </dgm:pt>
    <dgm:pt modelId="{E3035C8B-AFC2-4E7B-A8B8-98D22A6E032A}" type="parTrans" cxnId="{409A7614-2FDB-4DC0-90A8-C8149D3A7FD5}">
      <dgm:prSet/>
      <dgm:spPr/>
      <dgm:t>
        <a:bodyPr/>
        <a:lstStyle/>
        <a:p>
          <a:endParaRPr lang="en-US"/>
        </a:p>
      </dgm:t>
    </dgm:pt>
    <dgm:pt modelId="{8C4B10CA-1A6D-4EB7-89CA-EC8C0A6A405A}" type="sibTrans" cxnId="{409A7614-2FDB-4DC0-90A8-C8149D3A7FD5}">
      <dgm:prSet/>
      <dgm:spPr/>
      <dgm:t>
        <a:bodyPr/>
        <a:lstStyle/>
        <a:p>
          <a:endParaRPr lang="en-US"/>
        </a:p>
      </dgm:t>
    </dgm:pt>
    <dgm:pt modelId="{BFAA2196-1C2C-4C09-8DDF-BBBBE22F22C8}" type="pres">
      <dgm:prSet presAssocID="{96B1208C-0491-4EDE-82E5-28D34C8A01F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3683F2-BA11-4350-B094-3EE53C895B2B}" type="pres">
      <dgm:prSet presAssocID="{A0A95D62-71EF-438B-A2AD-C3B453F8D5B5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8D2F7-EBB5-4A86-974A-D471A67F33D1}" type="pres">
      <dgm:prSet presAssocID="{94D7500C-8782-45BE-A183-85B073A89688}" presName="arrow" presStyleLbl="node1" presStyleIdx="1" presStyleCnt="2" custAng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35D40D-CA36-4ECA-BA3C-9B1257D80313}" srcId="{96B1208C-0491-4EDE-82E5-28D34C8A01F5}" destId="{A0A95D62-71EF-438B-A2AD-C3B453F8D5B5}" srcOrd="0" destOrd="0" parTransId="{6DD6F22B-A526-4880-B2BC-8081B9DD6CA6}" sibTransId="{4B986D04-1EFB-4530-8F6C-04FD52E482DE}"/>
    <dgm:cxn modelId="{409A7614-2FDB-4DC0-90A8-C8149D3A7FD5}" srcId="{96B1208C-0491-4EDE-82E5-28D34C8A01F5}" destId="{94D7500C-8782-45BE-A183-85B073A89688}" srcOrd="1" destOrd="0" parTransId="{E3035C8B-AFC2-4E7B-A8B8-98D22A6E032A}" sibTransId="{8C4B10CA-1A6D-4EB7-89CA-EC8C0A6A405A}"/>
    <dgm:cxn modelId="{F8A49AE8-D63D-4272-9D06-96083CEAE56C}" type="presOf" srcId="{94D7500C-8782-45BE-A183-85B073A89688}" destId="{22B8D2F7-EBB5-4A86-974A-D471A67F33D1}" srcOrd="0" destOrd="0" presId="urn:microsoft.com/office/officeart/2005/8/layout/arrow1"/>
    <dgm:cxn modelId="{D1F7AFDA-37F6-45D4-B75D-B8E61255C524}" type="presOf" srcId="{A0A95D62-71EF-438B-A2AD-C3B453F8D5B5}" destId="{843683F2-BA11-4350-B094-3EE53C895B2B}" srcOrd="0" destOrd="0" presId="urn:microsoft.com/office/officeart/2005/8/layout/arrow1"/>
    <dgm:cxn modelId="{BFD3BEEC-23CA-4E80-8AF8-E3B6ED0CFC28}" type="presOf" srcId="{96B1208C-0491-4EDE-82E5-28D34C8A01F5}" destId="{BFAA2196-1C2C-4C09-8DDF-BBBBE22F22C8}" srcOrd="0" destOrd="0" presId="urn:microsoft.com/office/officeart/2005/8/layout/arrow1"/>
    <dgm:cxn modelId="{EC0C3D45-D6C2-46FF-990F-31AAEDD2C1B2}" type="presParOf" srcId="{BFAA2196-1C2C-4C09-8DDF-BBBBE22F22C8}" destId="{843683F2-BA11-4350-B094-3EE53C895B2B}" srcOrd="0" destOrd="0" presId="urn:microsoft.com/office/officeart/2005/8/layout/arrow1"/>
    <dgm:cxn modelId="{33AB05B8-813D-4CA7-A798-EDC41D228CC1}" type="presParOf" srcId="{BFAA2196-1C2C-4C09-8DDF-BBBBE22F22C8}" destId="{22B8D2F7-EBB5-4A86-974A-D471A67F33D1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731520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marL="238297" eaLnBrk="0" hangingPunct="0">
              <a:tabLst>
                <a:tab pos="6826699" algn="r"/>
              </a:tabLst>
              <a:defRPr sz="800" dirty="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www.studergroup.com	©</a:t>
            </a:r>
            <a:r>
              <a:rPr lang="en-US" dirty="0" smtClean="0"/>
              <a:t>2012 </a:t>
            </a:r>
            <a:r>
              <a:rPr lang="en-US" dirty="0"/>
              <a:t>Studer Group</a:t>
            </a:r>
            <a:br>
              <a:rPr lang="en-US" dirty="0"/>
            </a:br>
            <a:endParaRPr lang="en-US" dirty="0"/>
          </a:p>
        </p:txBody>
      </p:sp>
      <p:pic>
        <p:nvPicPr>
          <p:cNvPr id="23555" name="Picture 7" descr="final studer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7841" y="240031"/>
            <a:ext cx="1744133" cy="29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0647681" y="3840480"/>
            <a:ext cx="748453" cy="3133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205021" tIns="153768" rIns="102514" bIns="51257">
            <a:spAutoFit/>
          </a:bodyPr>
          <a:lstStyle/>
          <a:p>
            <a:pPr algn="ctr" defTabSz="1025348">
              <a:lnSpc>
                <a:spcPct val="85000"/>
              </a:lnSpc>
              <a:spcBef>
                <a:spcPct val="50000"/>
              </a:spcBef>
              <a:spcAft>
                <a:spcPts val="106"/>
              </a:spcAft>
              <a:buClr>
                <a:srgbClr val="000000"/>
              </a:buClr>
              <a:tabLst>
                <a:tab pos="515191" algn="l"/>
              </a:tabLst>
              <a:defRPr/>
            </a:pPr>
            <a:fld id="{12029AE7-26E1-4ABE-B8EA-DEEEC4BDBEF3}" type="slidenum">
              <a:rPr lang="en-US" sz="800">
                <a:latin typeface="Verdana" pitchFamily="34" charset="0"/>
                <a:ea typeface="ＭＳ Ｐゴシック" pitchFamily="80" charset="-128"/>
                <a:cs typeface="+mn-cs"/>
              </a:rPr>
              <a:pPr algn="ctr" defTabSz="1025348">
                <a:lnSpc>
                  <a:spcPct val="85000"/>
                </a:lnSpc>
                <a:spcBef>
                  <a:spcPct val="50000"/>
                </a:spcBef>
                <a:spcAft>
                  <a:spcPts val="106"/>
                </a:spcAft>
                <a:buClr>
                  <a:srgbClr val="000000"/>
                </a:buClr>
                <a:tabLst>
                  <a:tab pos="515191" algn="l"/>
                </a:tabLst>
                <a:defRPr/>
              </a:pPr>
              <a:t>‹#›</a:t>
            </a:fld>
            <a:endParaRPr lang="en-US" sz="800">
              <a:latin typeface="Verdana" pitchFamily="34" charset="0"/>
              <a:ea typeface="ＭＳ Ｐゴシック" pitchFamily="80" charset="-128"/>
              <a:cs typeface="+mn-cs"/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V="1">
            <a:off x="0" y="9201150"/>
            <a:ext cx="73152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6661" tIns="48331" rIns="96661" bIns="48331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80" charset="-128"/>
              <a:cs typeface="+mn-cs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251200" y="9212819"/>
            <a:ext cx="731520" cy="3083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200415" tIns="150312" rIns="100208" bIns="50103">
            <a:spAutoFit/>
          </a:bodyPr>
          <a:lstStyle/>
          <a:p>
            <a:pPr algn="ctr" defTabSz="998498">
              <a:lnSpc>
                <a:spcPct val="85000"/>
              </a:lnSpc>
              <a:spcBef>
                <a:spcPct val="50000"/>
              </a:spcBef>
              <a:spcAft>
                <a:spcPts val="106"/>
              </a:spcAft>
              <a:buClr>
                <a:srgbClr val="000000"/>
              </a:buClr>
              <a:tabLst>
                <a:tab pos="503444" algn="l"/>
              </a:tabLst>
              <a:defRPr/>
            </a:pPr>
            <a:fld id="{623B7C35-21AF-4525-B506-32D51D25DD3E}" type="slidenum">
              <a:rPr lang="en-US" sz="800">
                <a:latin typeface="Arial" charset="0"/>
                <a:ea typeface="ＭＳ Ｐゴシック" pitchFamily="80" charset="-128"/>
                <a:cs typeface="+mn-cs"/>
              </a:rPr>
              <a:pPr algn="ctr" defTabSz="998498">
                <a:lnSpc>
                  <a:spcPct val="85000"/>
                </a:lnSpc>
                <a:spcBef>
                  <a:spcPct val="50000"/>
                </a:spcBef>
                <a:spcAft>
                  <a:spcPts val="106"/>
                </a:spcAft>
                <a:buClr>
                  <a:srgbClr val="000000"/>
                </a:buClr>
                <a:tabLst>
                  <a:tab pos="503444" algn="l"/>
                </a:tabLst>
                <a:defRPr/>
              </a:pPr>
              <a:t>‹#›</a:t>
            </a:fld>
            <a:endParaRPr lang="en-US" sz="800">
              <a:latin typeface="Arial" charset="0"/>
              <a:ea typeface="ＭＳ Ｐゴシック" pitchFamily="80" charset="-128"/>
              <a:cs typeface="+mn-cs"/>
            </a:endParaRPr>
          </a:p>
        </p:txBody>
      </p:sp>
      <p:pic>
        <p:nvPicPr>
          <p:cNvPr id="7" name="Picture 4" descr="C:\Documents and Settings\sara.harris\Desktop\2010_Baldrige_Award_Recipient_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96000" y="112673"/>
            <a:ext cx="812800" cy="447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1453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3488" y="720725"/>
            <a:ext cx="4848225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61120"/>
            <a:ext cx="731520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marL="238297" eaLnBrk="0" hangingPunct="0">
              <a:tabLst>
                <a:tab pos="6826699" algn="r"/>
              </a:tabLst>
              <a:defRPr sz="800" dirty="0" smtClean="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www.studergroup.com	© 2012 Studer Group</a:t>
            </a:r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844800" y="8961120"/>
            <a:ext cx="162560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1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1270B1AB-4A83-4E6A-9C24-5A51680BC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7" descr="final studer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7841" y="240031"/>
            <a:ext cx="1744133" cy="29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sara.harris\Desktop\2010_Baldrige_Award_Recipient_Logo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96000" y="112673"/>
            <a:ext cx="812800" cy="447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122451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</a:endParaRP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ea typeface="ＭＳ Ｐゴシック"/>
                <a:cs typeface="ＭＳ Ｐゴシック"/>
              </a:rPr>
              <a:t>www.studergroup.com	© 2010 Studer Group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49F104-D663-47DB-A67F-DD92041EAB8E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2845075" y="8961012"/>
            <a:ext cx="1625052" cy="480548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1" tIns="48325" rIns="96651" bIns="48325" anchor="b"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1779" indent="-292992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71968" indent="-23439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40755" indent="-23439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09542" indent="-23439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78328" indent="-23439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47115" indent="-23439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15902" indent="-23439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84689" indent="-23439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fld id="{74D00E28-FFEF-41FE-ABB3-31D0DA553227}" type="slidenum">
              <a:rPr lang="en-US" sz="1000"/>
              <a:pPr algn="ctr">
                <a:defRPr/>
              </a:pPr>
              <a:t>3</a:t>
            </a:fld>
            <a:endParaRPr lang="en-US" sz="1000" dirty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5075" y="715963"/>
            <a:ext cx="4852988" cy="3603625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49" y="4561141"/>
            <a:ext cx="5362503" cy="432330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000" dirty="0" smtClean="0"/>
              <a:t>Active Listening</a:t>
            </a:r>
          </a:p>
          <a:p>
            <a:pPr lvl="1"/>
            <a:r>
              <a:rPr lang="en-US" sz="2000" dirty="0" smtClean="0"/>
              <a:t>Eye contact</a:t>
            </a:r>
          </a:p>
          <a:p>
            <a:pPr lvl="1"/>
            <a:r>
              <a:rPr lang="en-US" sz="2000" dirty="0" smtClean="0"/>
              <a:t>Tone of voice</a:t>
            </a:r>
          </a:p>
          <a:p>
            <a:pPr lvl="1"/>
            <a:r>
              <a:rPr lang="en-US" sz="2000" dirty="0" smtClean="0"/>
              <a:t>Appropriate speed of speech</a:t>
            </a:r>
          </a:p>
          <a:p>
            <a:pPr lvl="1"/>
            <a:r>
              <a:rPr lang="en-US" sz="2000" dirty="0" smtClean="0"/>
              <a:t>Appropriate use of touch</a:t>
            </a:r>
          </a:p>
          <a:p>
            <a:pPr lvl="1"/>
            <a:r>
              <a:rPr lang="en-US" sz="2000" dirty="0" smtClean="0"/>
              <a:t>No multi-tasking</a:t>
            </a:r>
          </a:p>
          <a:p>
            <a:pPr lvl="1"/>
            <a:r>
              <a:rPr lang="en-US" sz="2000" dirty="0" smtClean="0"/>
              <a:t>Appropriate use of humor/emotion</a:t>
            </a:r>
          </a:p>
          <a:p>
            <a:pPr lvl="1"/>
            <a:r>
              <a:rPr lang="en-US" sz="2000" dirty="0" smtClean="0"/>
              <a:t>Physical positioning – sitting, kneeling, etc.</a:t>
            </a:r>
          </a:p>
          <a:p>
            <a:pPr lvl="1"/>
            <a:r>
              <a:rPr lang="en-US" sz="2000" b="1" dirty="0" smtClean="0"/>
              <a:t>Read body language!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www.studergroup.com	© 2012 Studer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70B1AB-4A83-4E6A-9C24-5A51680BC39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62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Second most important foundational slide next to flywheel is this slide focusing on the execution framework – Evidence-based leadership.  </a:t>
            </a:r>
          </a:p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Process improvement, re-engineering, etc.  This is not a stand alone item – it will not get you there.</a:t>
            </a:r>
          </a:p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We focus a lot on the aligned goals (dark blue) and Aligned Behavior (yellow)</a:t>
            </a:r>
          </a:p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Aligned Behavior:</a:t>
            </a:r>
          </a:p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Tactics and Behaviors</a:t>
            </a:r>
          </a:p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Dealing with low performance</a:t>
            </a:r>
          </a:p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Aligned Goals:</a:t>
            </a:r>
          </a:p>
          <a:p>
            <a:pPr>
              <a:buFontTx/>
              <a:buChar char="•"/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Biggest miss is aligning goals.  Don’t evaluate on competency….but rate on outcomes.  Is your evaluation system outcome oriented and weighted? </a:t>
            </a:r>
          </a:p>
          <a:p>
            <a:pPr>
              <a:buFontTx/>
              <a:buChar char="•"/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Skill/Leader Training:  Key part of outcomes and success.</a:t>
            </a:r>
          </a:p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5236" name="Header Placeholder 3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787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69" tIns="46133" rIns="92269" bIns="46133"/>
          <a:lstStyle>
            <a:lvl1pPr defTabSz="969827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85257" indent="-302021" defTabSz="969827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08088" indent="-241617" defTabSz="969827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91323" indent="-241617" defTabSz="969827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74559" indent="-241617" defTabSz="969827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57795" indent="-241617" defTabSz="9698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141029" indent="-241617" defTabSz="9698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624265" indent="-241617" defTabSz="9698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107501" indent="-241617" defTabSz="9698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900" dirty="0">
                <a:solidFill>
                  <a:srgbClr val="1F497D"/>
                </a:solidFill>
              </a:rPr>
              <a:t>Meeting Title Here (on Notes Master)</a:t>
            </a:r>
            <a:endParaRPr lang="en-US" sz="1300" dirty="0">
              <a:solidFill>
                <a:srgbClr val="1F497D"/>
              </a:solidFill>
            </a:endParaRPr>
          </a:p>
        </p:txBody>
      </p:sp>
      <p:sp>
        <p:nvSpPr>
          <p:cNvPr id="95237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229" defTabSz="969827" eaLnBrk="0" hangingPunct="0">
              <a:tabLst>
                <a:tab pos="6877714" algn="r"/>
              </a:tabLs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85257" indent="-302021" defTabSz="969827" eaLnBrk="0" hangingPunct="0">
              <a:tabLst>
                <a:tab pos="6877714" algn="r"/>
              </a:tabLs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08088" indent="-241617" defTabSz="969827" eaLnBrk="0" hangingPunct="0">
              <a:tabLst>
                <a:tab pos="6877714" algn="r"/>
              </a:tabLs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91323" indent="-241617" defTabSz="969827" eaLnBrk="0" hangingPunct="0">
              <a:tabLst>
                <a:tab pos="6877714" algn="r"/>
              </a:tabLs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74559" indent="-241617" defTabSz="969827" eaLnBrk="0" hangingPunct="0">
              <a:tabLst>
                <a:tab pos="6877714" algn="r"/>
              </a:tabLs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57795" indent="-241617" defTabSz="969827" eaLnBrk="0" fontAlgn="base" hangingPunct="0">
              <a:spcBef>
                <a:spcPct val="0"/>
              </a:spcBef>
              <a:spcAft>
                <a:spcPct val="0"/>
              </a:spcAft>
              <a:tabLst>
                <a:tab pos="6877714" algn="r"/>
              </a:tabLs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141029" indent="-241617" defTabSz="969827" eaLnBrk="0" fontAlgn="base" hangingPunct="0">
              <a:spcBef>
                <a:spcPct val="0"/>
              </a:spcBef>
              <a:spcAft>
                <a:spcPct val="0"/>
              </a:spcAft>
              <a:tabLst>
                <a:tab pos="6877714" algn="r"/>
              </a:tabLs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624265" indent="-241617" defTabSz="969827" eaLnBrk="0" fontAlgn="base" hangingPunct="0">
              <a:spcBef>
                <a:spcPct val="0"/>
              </a:spcBef>
              <a:spcAft>
                <a:spcPct val="0"/>
              </a:spcAft>
              <a:tabLst>
                <a:tab pos="6877714" algn="r"/>
              </a:tabLs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107501" indent="-241617" defTabSz="969827" eaLnBrk="0" fontAlgn="base" hangingPunct="0">
              <a:spcBef>
                <a:spcPct val="0"/>
              </a:spcBef>
              <a:spcAft>
                <a:spcPct val="0"/>
              </a:spcAft>
              <a:tabLst>
                <a:tab pos="6877714" algn="r"/>
              </a:tabLs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800" dirty="0">
                <a:solidFill>
                  <a:prstClr val="black"/>
                </a:solidFill>
              </a:rPr>
              <a:t>www.studergroup.com	©  2009 Studer Group®</a:t>
            </a:r>
          </a:p>
        </p:txBody>
      </p:sp>
      <p:sp>
        <p:nvSpPr>
          <p:cNvPr id="9523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827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85257" indent="-302021" defTabSz="969827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08088" indent="-241617" defTabSz="969827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91323" indent="-241617" defTabSz="969827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74559" indent="-241617" defTabSz="969827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57795" indent="-241617" defTabSz="9698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141029" indent="-241617" defTabSz="9698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624265" indent="-241617" defTabSz="9698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107501" indent="-241617" defTabSz="9698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772314D-9A47-4055-A27F-EC0E7C946EDC}" type="slidenum">
              <a:rPr lang="en-US" sz="1200">
                <a:solidFill>
                  <a:prstClr val="black"/>
                </a:solidFill>
              </a:rPr>
              <a:pPr/>
              <a:t>15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</a:endParaRP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  <a:ea typeface="ＭＳ Ｐゴシック"/>
                <a:cs typeface="ＭＳ Ｐゴシック"/>
              </a:rPr>
              <a:t>www.studergroup.com	© 2010 Studer Group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49F104-D663-47DB-A67F-DD92041EAB8E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17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0: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 Hi. I am not experiencing any pain at all. I don't know why I'm even here.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1: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 I am completely unsure whether I am experiencing pain or itching or maybe I just have a bad taste in my mouth.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2: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 I probably just need a Band Aid.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3: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 This is distressing. I don't want this to be happening to me at all.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4: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My pain is not messing around.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5: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Why is this happening to 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??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6: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Ow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. Okay, my pain is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super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 legit now.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7: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 I see 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 white light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 coming for me and I'm scared.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8: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I am experiencing a disturbing amount of pain. I might actually be dying. Please help.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9: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 I am almost definitely dying.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10: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 I am actively being mauled by a bear.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11: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 Blood is going to explode out of my face at any moment.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Too Serious For Numbers: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 probably have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ebola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. It appears that I may also be suffering from Stigmata and/or pinkeye.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 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  <a:cs typeface="ＭＳ Ｐゴシック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  <a:cs typeface="ＭＳ Ｐゴシック"/>
              </a:rPr>
              <a:t> 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www.studergroup.com	© 2012 Studer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70B1AB-4A83-4E6A-9C24-5A51680BC39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2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Second most important foundational slide next to flywheel is this slide focusing on the execution framework – Evidence-based leadership.  </a:t>
            </a:r>
          </a:p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Process improvement, re-engineering, etc.  This is not a stand alone item – it will not get you there.</a:t>
            </a:r>
          </a:p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We focus a lot on the aligned goals (dark blue) and Aligned Behavior (yellow)</a:t>
            </a:r>
          </a:p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Aligned Behavior:</a:t>
            </a:r>
          </a:p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Tactics and Behaviors</a:t>
            </a:r>
          </a:p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Dealing with low performance</a:t>
            </a:r>
          </a:p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Aligned Goals:</a:t>
            </a:r>
          </a:p>
          <a:p>
            <a:pPr>
              <a:buFontTx/>
              <a:buChar char="•"/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Biggest miss is aligning goals.  Don’t evaluate on competency….but rate on outcomes.  Is your evaluation system outcome oriented and weighted? </a:t>
            </a:r>
          </a:p>
          <a:p>
            <a:pPr>
              <a:buFontTx/>
              <a:buChar char="•"/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Skill/Leader Training:  Key part of outcomes and success.</a:t>
            </a:r>
          </a:p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5236" name="Header Placeholder 3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787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69" tIns="46133" rIns="92269" bIns="46133"/>
          <a:lstStyle>
            <a:lvl1pPr defTabSz="969827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85257" indent="-302021" defTabSz="969827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08088" indent="-241617" defTabSz="969827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91323" indent="-241617" defTabSz="969827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74559" indent="-241617" defTabSz="969827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57795" indent="-241617" defTabSz="9698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141029" indent="-241617" defTabSz="9698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624265" indent="-241617" defTabSz="9698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107501" indent="-241617" defTabSz="9698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900" dirty="0">
                <a:solidFill>
                  <a:srgbClr val="1F497D"/>
                </a:solidFill>
              </a:rPr>
              <a:t>Meeting Title Here (on Notes Master)</a:t>
            </a:r>
            <a:endParaRPr lang="en-US" sz="1300" dirty="0">
              <a:solidFill>
                <a:srgbClr val="1F497D"/>
              </a:solidFill>
            </a:endParaRPr>
          </a:p>
        </p:txBody>
      </p:sp>
      <p:sp>
        <p:nvSpPr>
          <p:cNvPr id="95237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229" defTabSz="969827" eaLnBrk="0" hangingPunct="0">
              <a:tabLst>
                <a:tab pos="6877714" algn="r"/>
              </a:tabLs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85257" indent="-302021" defTabSz="969827" eaLnBrk="0" hangingPunct="0">
              <a:tabLst>
                <a:tab pos="6877714" algn="r"/>
              </a:tabLs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08088" indent="-241617" defTabSz="969827" eaLnBrk="0" hangingPunct="0">
              <a:tabLst>
                <a:tab pos="6877714" algn="r"/>
              </a:tabLs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91323" indent="-241617" defTabSz="969827" eaLnBrk="0" hangingPunct="0">
              <a:tabLst>
                <a:tab pos="6877714" algn="r"/>
              </a:tabLs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74559" indent="-241617" defTabSz="969827" eaLnBrk="0" hangingPunct="0">
              <a:tabLst>
                <a:tab pos="6877714" algn="r"/>
              </a:tabLs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57795" indent="-241617" defTabSz="969827" eaLnBrk="0" fontAlgn="base" hangingPunct="0">
              <a:spcBef>
                <a:spcPct val="0"/>
              </a:spcBef>
              <a:spcAft>
                <a:spcPct val="0"/>
              </a:spcAft>
              <a:tabLst>
                <a:tab pos="6877714" algn="r"/>
              </a:tabLs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141029" indent="-241617" defTabSz="969827" eaLnBrk="0" fontAlgn="base" hangingPunct="0">
              <a:spcBef>
                <a:spcPct val="0"/>
              </a:spcBef>
              <a:spcAft>
                <a:spcPct val="0"/>
              </a:spcAft>
              <a:tabLst>
                <a:tab pos="6877714" algn="r"/>
              </a:tabLs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624265" indent="-241617" defTabSz="969827" eaLnBrk="0" fontAlgn="base" hangingPunct="0">
              <a:spcBef>
                <a:spcPct val="0"/>
              </a:spcBef>
              <a:spcAft>
                <a:spcPct val="0"/>
              </a:spcAft>
              <a:tabLst>
                <a:tab pos="6877714" algn="r"/>
              </a:tabLs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107501" indent="-241617" defTabSz="969827" eaLnBrk="0" fontAlgn="base" hangingPunct="0">
              <a:spcBef>
                <a:spcPct val="0"/>
              </a:spcBef>
              <a:spcAft>
                <a:spcPct val="0"/>
              </a:spcAft>
              <a:tabLst>
                <a:tab pos="6877714" algn="r"/>
              </a:tabLs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800" dirty="0">
                <a:solidFill>
                  <a:prstClr val="black"/>
                </a:solidFill>
              </a:rPr>
              <a:t>www.studergroup.com	©  2009 Studer Group®</a:t>
            </a:r>
          </a:p>
        </p:txBody>
      </p:sp>
      <p:sp>
        <p:nvSpPr>
          <p:cNvPr id="9523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827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85257" indent="-302021" defTabSz="969827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08088" indent="-241617" defTabSz="969827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91323" indent="-241617" defTabSz="969827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74559" indent="-241617" defTabSz="969827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57795" indent="-241617" defTabSz="9698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141029" indent="-241617" defTabSz="9698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624265" indent="-241617" defTabSz="9698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107501" indent="-241617" defTabSz="9698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772314D-9A47-4055-A27F-EC0E7C946EDC}" type="slidenum">
              <a:rPr lang="en-US" sz="1200">
                <a:solidFill>
                  <a:prstClr val="black"/>
                </a:solidFill>
              </a:rPr>
              <a:pPr/>
              <a:t>38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-18462"/>
            <a:ext cx="9236074" cy="32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22" name="Rectangle 50"/>
          <p:cNvSpPr>
            <a:spLocks noGrp="1" noChangeArrowheads="1"/>
          </p:cNvSpPr>
          <p:nvPr>
            <p:ph type="ctrTitle" sz="quarter"/>
          </p:nvPr>
        </p:nvSpPr>
        <p:spPr>
          <a:xfrm>
            <a:off x="350837" y="952500"/>
            <a:ext cx="4572000" cy="2057400"/>
          </a:xfrm>
        </p:spPr>
        <p:txBody>
          <a:bodyPr bIns="45720"/>
          <a:lstStyle>
            <a:lvl1pPr algn="r">
              <a:defRPr sz="36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26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3475037" y="3352800"/>
            <a:ext cx="3962400" cy="1143000"/>
          </a:xfrm>
        </p:spPr>
        <p:txBody>
          <a:bodyPr/>
          <a:lstStyle>
            <a:lvl1pPr marL="0" indent="0">
              <a:buFontTx/>
              <a:buNone/>
              <a:defRPr sz="2500">
                <a:latin typeface="Verdana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4820" name="Picture 4" descr="C:\Documents and Settings\sara.harris\Desktop\2010_Baldrige_Award_Recipient_Logo.png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7437437" y="5836381"/>
            <a:ext cx="1219200" cy="681747"/>
          </a:xfrm>
          <a:prstGeom prst="rect">
            <a:avLst/>
          </a:prstGeom>
          <a:noFill/>
        </p:spPr>
      </p:pic>
      <p:pic>
        <p:nvPicPr>
          <p:cNvPr id="1027" name="Picture 3" descr="C:\Users\sara.harris\Desktop\SG_logo_4c-COPYRIGH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14" y="6081151"/>
            <a:ext cx="2583674" cy="43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 bwMode="auto">
          <a:xfrm>
            <a:off x="-1" y="6629400"/>
            <a:ext cx="9236074" cy="228600"/>
          </a:xfrm>
          <a:prstGeom prst="rect">
            <a:avLst/>
          </a:prstGeom>
          <a:solidFill>
            <a:srgbClr val="0E4FA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-1" y="6781800"/>
            <a:ext cx="923607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EB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5C9B1F-A92C-4275-8749-93019F98B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228600"/>
            <a:ext cx="8928100" cy="914400"/>
          </a:xfrm>
        </p:spPr>
        <p:txBody>
          <a:bodyPr/>
          <a:lstStyle>
            <a:lvl1pPr>
              <a:defRPr>
                <a:solidFill>
                  <a:srgbClr val="00467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1313" indent="-341313">
              <a:buFontTx/>
              <a:buBlip>
                <a:blip r:embed="rId2"/>
              </a:buBlip>
              <a:defRPr/>
            </a:lvl1pPr>
            <a:lvl2pPr marL="744538" indent="-288925"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5C9B1F-A92C-4275-8749-93019F98B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7" y="228600"/>
            <a:ext cx="8928100" cy="914400"/>
          </a:xfrm>
        </p:spPr>
        <p:txBody>
          <a:bodyPr/>
          <a:lstStyle>
            <a:lvl1pPr>
              <a:defRPr>
                <a:solidFill>
                  <a:srgbClr val="00467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1752600"/>
            <a:ext cx="4229100" cy="4495800"/>
          </a:xfrm>
        </p:spPr>
        <p:txBody>
          <a:bodyPr/>
          <a:lstStyle>
            <a:lvl1pPr marL="341313" indent="-341313">
              <a:buFontTx/>
              <a:buBlip>
                <a:blip r:embed="rId2"/>
              </a:buBlip>
              <a:defRPr sz="2800"/>
            </a:lvl1pPr>
            <a:lvl2pPr marL="744538" indent="-288925">
              <a:buFontTx/>
              <a:buBlip>
                <a:blip r:embed="rId2"/>
              </a:buBlip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752600"/>
            <a:ext cx="4229100" cy="4495800"/>
          </a:xfrm>
        </p:spPr>
        <p:txBody>
          <a:bodyPr/>
          <a:lstStyle>
            <a:lvl1pPr marL="341313" indent="-341313">
              <a:buFontTx/>
              <a:buBlip>
                <a:blip r:embed="rId2"/>
              </a:buBlip>
              <a:defRPr sz="2800"/>
            </a:lvl1pPr>
            <a:lvl2pPr marL="744538" indent="-288925">
              <a:buFontTx/>
              <a:buBlip>
                <a:blip r:embed="rId2"/>
              </a:buBlip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5C9B1F-A92C-4275-8749-93019F98B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5C9B1F-A92C-4275-8749-93019F98B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7" y="228600"/>
            <a:ext cx="8928100" cy="914400"/>
          </a:xfrm>
        </p:spPr>
        <p:txBody>
          <a:bodyPr/>
          <a:lstStyle>
            <a:lvl1pPr>
              <a:defRPr>
                <a:solidFill>
                  <a:srgbClr val="00467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50838" y="1752600"/>
            <a:ext cx="8610600" cy="4495800"/>
          </a:xfrm>
        </p:spPr>
        <p:txBody>
          <a:bodyPr/>
          <a:lstStyle>
            <a:lvl1pPr marL="341313" indent="-341313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noProof="0" smtClean="0"/>
              <a:t>Click icon to add SmartArt graphic</a:t>
            </a:r>
            <a:endParaRPr lang="en-US" noProof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5C9B1F-A92C-4275-8749-93019F98B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152400"/>
            <a:ext cx="8928100" cy="914400"/>
          </a:xfrm>
        </p:spPr>
        <p:txBody>
          <a:bodyPr/>
          <a:lstStyle>
            <a:lvl1pPr>
              <a:defRPr>
                <a:solidFill>
                  <a:srgbClr val="00467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0838" y="1752600"/>
            <a:ext cx="8610600" cy="4495800"/>
          </a:xfrm>
        </p:spPr>
        <p:txBody>
          <a:bodyPr/>
          <a:lstStyle>
            <a:lvl1pPr marL="341313" indent="-341313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5C9B1F-A92C-4275-8749-93019F98B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228600"/>
            <a:ext cx="8928100" cy="914400"/>
          </a:xfrm>
        </p:spPr>
        <p:txBody>
          <a:bodyPr/>
          <a:lstStyle>
            <a:lvl1pPr>
              <a:defRPr>
                <a:solidFill>
                  <a:srgbClr val="00467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50838" y="1752600"/>
            <a:ext cx="8610600" cy="4495800"/>
          </a:xfrm>
        </p:spPr>
        <p:txBody>
          <a:bodyPr/>
          <a:lstStyle>
            <a:lvl1pPr marL="341313" indent="-341313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5C9B1F-A92C-4275-8749-93019F98B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5C9B1F-A92C-4275-8749-93019F98B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49255" y="0"/>
            <a:ext cx="7186821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607842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607842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7956" y="1717501"/>
            <a:ext cx="5541645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54994" y="2180529"/>
            <a:ext cx="6157934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03194" y="5870448"/>
            <a:ext cx="2198186" cy="201168"/>
          </a:xfrm>
          <a:prstGeom prst="rect">
            <a:avLst/>
          </a:prstGeom>
        </p:spPr>
        <p:txBody>
          <a:bodyPr/>
          <a:lstStyle/>
          <a:p>
            <a:fld id="{CA861222-2C8B-4501-BE87-6797EC025925}" type="datetime4">
              <a:rPr lang="en-US" smtClean="0"/>
              <a:pPr/>
              <a:t>January 14,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9B1F-A92C-4275-8749-93019F98BE2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36074" cy="32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1752600"/>
            <a:ext cx="8610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3989" y="228600"/>
            <a:ext cx="8928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55950" y="6356350"/>
            <a:ext cx="292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619875" y="6356350"/>
            <a:ext cx="2154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C9B1F-A92C-4275-8749-93019F98BE2A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17" y="6589020"/>
            <a:ext cx="1333720" cy="22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05" r:id="rId2"/>
    <p:sldLayoutId id="2147483707" r:id="rId3"/>
    <p:sldLayoutId id="2147483709" r:id="rId4"/>
    <p:sldLayoutId id="2147483715" r:id="rId5"/>
    <p:sldLayoutId id="2147483717" r:id="rId6"/>
    <p:sldLayoutId id="2147483718" r:id="rId7"/>
    <p:sldLayoutId id="2147483731" r:id="rId8"/>
    <p:sldLayoutId id="2147483732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95000"/>
        </a:lnSpc>
        <a:spcBef>
          <a:spcPct val="5000"/>
        </a:spcBef>
        <a:spcAft>
          <a:spcPct val="0"/>
        </a:spcAft>
        <a:defRPr sz="3200" b="1">
          <a:solidFill>
            <a:srgbClr val="00467F"/>
          </a:solidFill>
          <a:latin typeface="+mj-lt"/>
          <a:ea typeface="+mj-ea"/>
          <a:cs typeface="ＭＳ Ｐゴシック"/>
        </a:defRPr>
      </a:lvl1pPr>
      <a:lvl2pPr algn="l" rtl="0" eaLnBrk="1" fontAlgn="base" hangingPunct="1">
        <a:lnSpc>
          <a:spcPct val="95000"/>
        </a:lnSpc>
        <a:spcBef>
          <a:spcPct val="500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80" charset="-128"/>
          <a:cs typeface="ＭＳ Ｐゴシック"/>
        </a:defRPr>
      </a:lvl2pPr>
      <a:lvl3pPr algn="l" rtl="0" eaLnBrk="1" fontAlgn="base" hangingPunct="1">
        <a:lnSpc>
          <a:spcPct val="95000"/>
        </a:lnSpc>
        <a:spcBef>
          <a:spcPct val="500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80" charset="-128"/>
          <a:cs typeface="ＭＳ Ｐゴシック"/>
        </a:defRPr>
      </a:lvl3pPr>
      <a:lvl4pPr algn="l" rtl="0" eaLnBrk="1" fontAlgn="base" hangingPunct="1">
        <a:lnSpc>
          <a:spcPct val="95000"/>
        </a:lnSpc>
        <a:spcBef>
          <a:spcPct val="500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80" charset="-128"/>
          <a:cs typeface="ＭＳ Ｐゴシック"/>
        </a:defRPr>
      </a:lvl4pPr>
      <a:lvl5pPr algn="l" rtl="0" eaLnBrk="1" fontAlgn="base" hangingPunct="1">
        <a:lnSpc>
          <a:spcPct val="95000"/>
        </a:lnSpc>
        <a:spcBef>
          <a:spcPct val="500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80" charset="-128"/>
          <a:cs typeface="ＭＳ Ｐゴシック"/>
        </a:defRPr>
      </a:lvl5pPr>
      <a:lvl6pPr marL="457200" algn="l" rtl="0" eaLnBrk="1" fontAlgn="base" hangingPunct="1">
        <a:lnSpc>
          <a:spcPct val="95000"/>
        </a:lnSpc>
        <a:spcBef>
          <a:spcPct val="500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80" charset="-128"/>
        </a:defRPr>
      </a:lvl6pPr>
      <a:lvl7pPr marL="914400" algn="l" rtl="0" eaLnBrk="1" fontAlgn="base" hangingPunct="1">
        <a:lnSpc>
          <a:spcPct val="95000"/>
        </a:lnSpc>
        <a:spcBef>
          <a:spcPct val="500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80" charset="-128"/>
        </a:defRPr>
      </a:lvl7pPr>
      <a:lvl8pPr marL="1371600" algn="l" rtl="0" eaLnBrk="1" fontAlgn="base" hangingPunct="1">
        <a:lnSpc>
          <a:spcPct val="95000"/>
        </a:lnSpc>
        <a:spcBef>
          <a:spcPct val="500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80" charset="-128"/>
        </a:defRPr>
      </a:lvl8pPr>
      <a:lvl9pPr marL="1828800" algn="l" rtl="0" eaLnBrk="1" fontAlgn="base" hangingPunct="1">
        <a:lnSpc>
          <a:spcPct val="95000"/>
        </a:lnSpc>
        <a:spcBef>
          <a:spcPct val="500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80" charset="-128"/>
        </a:defRPr>
      </a:lvl9pPr>
    </p:titleStyle>
    <p:bodyStyle>
      <a:lvl1pPr marL="341313" indent="-341313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SzPct val="90000"/>
        <a:buFontTx/>
        <a:buBlip>
          <a:blip r:embed="rId13"/>
        </a:buBlip>
        <a:defRPr sz="2800">
          <a:solidFill>
            <a:schemeClr val="bg2">
              <a:lumMod val="75000"/>
            </a:schemeClr>
          </a:solidFill>
          <a:latin typeface="+mn-lt"/>
          <a:ea typeface="+mn-ea"/>
          <a:cs typeface="ＭＳ Ｐゴシック"/>
        </a:defRPr>
      </a:lvl1pPr>
      <a:lvl2pPr marL="744538" indent="-288925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SzPct val="90000"/>
        <a:buFontTx/>
        <a:buBlip>
          <a:blip r:embed="rId13"/>
        </a:buBlip>
        <a:defRPr sz="2600">
          <a:solidFill>
            <a:schemeClr val="bg2">
              <a:lumMod val="75000"/>
            </a:schemeClr>
          </a:solidFill>
          <a:latin typeface="+mn-lt"/>
          <a:ea typeface="+mn-ea"/>
          <a:cs typeface="ＭＳ Ｐゴシック"/>
        </a:defRPr>
      </a:lvl2pPr>
      <a:lvl3pPr marL="1085850" indent="-227013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Char char="–"/>
        <a:defRPr sz="2400">
          <a:solidFill>
            <a:schemeClr val="bg2">
              <a:lumMod val="75000"/>
            </a:schemeClr>
          </a:solidFill>
          <a:latin typeface="+mn-lt"/>
          <a:ea typeface="+mn-ea"/>
          <a:cs typeface="ＭＳ Ｐゴシック"/>
        </a:defRPr>
      </a:lvl3pPr>
      <a:lvl4pPr marL="1600200" indent="-222250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Char char="–"/>
        <a:defRPr sz="2400">
          <a:solidFill>
            <a:schemeClr val="bg2">
              <a:lumMod val="75000"/>
            </a:schemeClr>
          </a:solidFill>
          <a:latin typeface="+mn-lt"/>
          <a:ea typeface="+mn-ea"/>
          <a:cs typeface="ＭＳ Ｐゴシック"/>
        </a:defRPr>
      </a:lvl4pPr>
      <a:lvl5pPr marL="1943100" indent="-228600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Char char="»"/>
        <a:defRPr sz="2400">
          <a:solidFill>
            <a:schemeClr val="bg2">
              <a:lumMod val="75000"/>
            </a:schemeClr>
          </a:solidFill>
          <a:latin typeface="+mn-lt"/>
          <a:ea typeface="+mn-ea"/>
          <a:cs typeface="ＭＳ Ｐゴシック"/>
        </a:defRPr>
      </a:lvl5pPr>
      <a:lvl6pPr marL="2400300" indent="-228600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857500" indent="-228600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314700" indent="-228600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771900" indent="-228600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_D_Z-D2tzi14/S3R1j_l5ErI/AAAAAAAABpM/J9BI2RD0GEg/s1600-h/painfaces0-6.p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://4.bp.blogspot.com/_D_Z-D2tzi14/S3R2WxDSVNI/AAAAAAAABpU/F9aVHYeF7NM/s1600-h/painfaces7-12.png" TargetMode="Externa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rgroup.com/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julie.kennedy@studergroup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65238" y="2057400"/>
            <a:ext cx="6705599" cy="2743200"/>
          </a:xfrm>
        </p:spPr>
        <p:txBody>
          <a:bodyPr/>
          <a:lstStyle/>
          <a:p>
            <a:pPr algn="ctr"/>
            <a:r>
              <a:rPr lang="en-US" dirty="0" smtClean="0"/>
              <a:t>Flagler Hospital </a:t>
            </a:r>
            <a:br>
              <a:rPr lang="en-US" dirty="0" smtClean="0"/>
            </a:br>
            <a:r>
              <a:rPr lang="en-US" dirty="0" smtClean="0"/>
              <a:t>Leadership Development</a:t>
            </a:r>
            <a:br>
              <a:rPr lang="en-US" dirty="0" smtClean="0"/>
            </a:br>
            <a:r>
              <a:rPr lang="en-US" dirty="0" smtClean="0"/>
              <a:t>_____________</a:t>
            </a:r>
            <a:br>
              <a:rPr lang="en-US" dirty="0" smtClean="0"/>
            </a:br>
            <a:r>
              <a:rPr lang="en-US" sz="3200" dirty="0" smtClean="0"/>
              <a:t>Nurse Communication </a:t>
            </a:r>
            <a:br>
              <a:rPr lang="en-US" sz="3200" dirty="0" smtClean="0"/>
            </a:br>
            <a:r>
              <a:rPr lang="en-US" sz="3200" dirty="0" smtClean="0"/>
              <a:t>Pain Management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3675" y="4724400"/>
            <a:ext cx="3962400" cy="1143000"/>
          </a:xfrm>
        </p:spPr>
        <p:txBody>
          <a:bodyPr/>
          <a:lstStyle/>
          <a:p>
            <a:pPr algn="r"/>
            <a:r>
              <a:rPr lang="en-US" dirty="0" smtClean="0"/>
              <a:t>Regina Shupe MSN RN  </a:t>
            </a:r>
          </a:p>
          <a:p>
            <a:pPr algn="r"/>
            <a:r>
              <a:rPr lang="en-US" dirty="0" smtClean="0"/>
              <a:t>Julie Kennedy BSN RN  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7" y="457200"/>
            <a:ext cx="226695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 Carefully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8" y="685800"/>
            <a:ext cx="5867399" cy="53340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Eye Contact </a:t>
            </a:r>
          </a:p>
          <a:p>
            <a:r>
              <a:rPr lang="en-US" dirty="0" smtClean="0"/>
              <a:t>Don’t overuse multi-tasking</a:t>
            </a:r>
          </a:p>
          <a:p>
            <a:r>
              <a:rPr lang="en-US" dirty="0" smtClean="0"/>
              <a:t>Use strategies such as repeating back and asking probing questions</a:t>
            </a:r>
          </a:p>
          <a:p>
            <a:r>
              <a:rPr lang="en-US" dirty="0" smtClean="0"/>
              <a:t>Use AIDET® </a:t>
            </a:r>
          </a:p>
          <a:p>
            <a:r>
              <a:rPr lang="en-US" dirty="0" smtClean="0"/>
              <a:t>JULIE’s RULE: If you don’t have time to listen to a long answer then ask tighter questions!! </a:t>
            </a:r>
          </a:p>
          <a:p>
            <a:pPr marL="455613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7" y="3505200"/>
            <a:ext cx="269557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5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 Things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questions to assess understanding</a:t>
            </a:r>
          </a:p>
          <a:p>
            <a:r>
              <a:rPr lang="en-US" dirty="0" smtClean="0"/>
              <a:t>Explain at appropriate education levels </a:t>
            </a:r>
          </a:p>
          <a:p>
            <a:r>
              <a:rPr lang="en-US" dirty="0" smtClean="0"/>
              <a:t>Use teach back method</a:t>
            </a:r>
          </a:p>
          <a:p>
            <a:r>
              <a:rPr lang="en-US" dirty="0"/>
              <a:t>JULIE’s RULE: Pay with time now or pay with time later</a:t>
            </a:r>
          </a:p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49" y="4419600"/>
            <a:ext cx="1857375" cy="200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92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49" y="381000"/>
            <a:ext cx="8928100" cy="914400"/>
          </a:xfrm>
        </p:spPr>
        <p:txBody>
          <a:bodyPr/>
          <a:lstStyle/>
          <a:p>
            <a:r>
              <a:rPr lang="en-US" dirty="0" smtClean="0"/>
              <a:t>The New Questions (Jan 2013) are rooted in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37" y="1524000"/>
            <a:ext cx="8610600" cy="4495800"/>
          </a:xfrm>
        </p:spPr>
        <p:txBody>
          <a:bodyPr/>
          <a:lstStyle/>
          <a:p>
            <a:r>
              <a:rPr lang="en-US" dirty="0"/>
              <a:t>During this hospital stay, staff took my preferences and those of my family or caregiver into account in deciding what my health care needs would be when I </a:t>
            </a:r>
            <a:r>
              <a:rPr lang="en-US" dirty="0" smtClean="0"/>
              <a:t>left. </a:t>
            </a:r>
            <a:r>
              <a:rPr lang="en-US" i="1" dirty="0" smtClean="0">
                <a:solidFill>
                  <a:srgbClr val="FF0000"/>
                </a:solidFill>
              </a:rPr>
              <a:t>They listened </a:t>
            </a:r>
          </a:p>
          <a:p>
            <a:r>
              <a:rPr lang="en-US" dirty="0"/>
              <a:t>When I left the hospital, I had a good understanding of the things I was responsible for in managing my </a:t>
            </a:r>
            <a:r>
              <a:rPr lang="en-US" dirty="0" smtClean="0"/>
              <a:t>health. </a:t>
            </a:r>
            <a:r>
              <a:rPr lang="en-US" i="1" dirty="0" smtClean="0">
                <a:solidFill>
                  <a:srgbClr val="FF0000"/>
                </a:solidFill>
              </a:rPr>
              <a:t>They explained </a:t>
            </a:r>
          </a:p>
          <a:p>
            <a:r>
              <a:rPr lang="en-US" dirty="0"/>
              <a:t>When I left the hospital, I clearly understood the purpose for taking each of my </a:t>
            </a:r>
            <a:r>
              <a:rPr lang="en-US" dirty="0" smtClean="0"/>
              <a:t>medications. </a:t>
            </a:r>
            <a:r>
              <a:rPr lang="en-US" i="1" dirty="0" smtClean="0">
                <a:solidFill>
                  <a:srgbClr val="FF0000"/>
                </a:solidFill>
              </a:rPr>
              <a:t>They </a:t>
            </a:r>
            <a:r>
              <a:rPr lang="en-US" i="1" dirty="0">
                <a:solidFill>
                  <a:srgbClr val="FF0000"/>
                </a:solidFill>
              </a:rPr>
              <a:t>explained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67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7" y="1295400"/>
            <a:ext cx="8610600" cy="4495800"/>
          </a:xfrm>
        </p:spPr>
        <p:txBody>
          <a:bodyPr/>
          <a:lstStyle/>
          <a:p>
            <a:r>
              <a:rPr lang="en-US" b="1" dirty="0" smtClean="0"/>
              <a:t>Nurse Leader Rounds </a:t>
            </a:r>
            <a:r>
              <a:rPr lang="en-US" dirty="0" smtClean="0"/>
              <a:t>– on </a:t>
            </a:r>
            <a:r>
              <a:rPr lang="en-US" b="1" dirty="0" smtClean="0"/>
              <a:t>staff</a:t>
            </a:r>
            <a:r>
              <a:rPr lang="en-US" dirty="0" smtClean="0"/>
              <a:t> to share the why and on </a:t>
            </a:r>
            <a:r>
              <a:rPr lang="en-US" b="1" dirty="0" smtClean="0"/>
              <a:t>patients</a:t>
            </a:r>
            <a:r>
              <a:rPr lang="en-US" dirty="0" smtClean="0"/>
              <a:t> to assess for </a:t>
            </a:r>
            <a:r>
              <a:rPr lang="en-US" i="1" dirty="0" smtClean="0"/>
              <a:t>always care </a:t>
            </a:r>
            <a:r>
              <a:rPr lang="en-US" dirty="0" smtClean="0"/>
              <a:t>and give them a voice  </a:t>
            </a:r>
          </a:p>
          <a:p>
            <a:r>
              <a:rPr lang="en-US" b="1" dirty="0"/>
              <a:t>Nurse Leader Rounds </a:t>
            </a:r>
            <a:r>
              <a:rPr lang="en-US" dirty="0"/>
              <a:t>– </a:t>
            </a:r>
            <a:r>
              <a:rPr lang="en-US" dirty="0" smtClean="0"/>
              <a:t>on </a:t>
            </a:r>
            <a:r>
              <a:rPr lang="en-US" b="1" dirty="0"/>
              <a:t>patients</a:t>
            </a:r>
            <a:r>
              <a:rPr lang="en-US" dirty="0"/>
              <a:t> to assess for </a:t>
            </a:r>
            <a:r>
              <a:rPr lang="en-US" i="1" dirty="0"/>
              <a:t>always care </a:t>
            </a:r>
            <a:r>
              <a:rPr lang="en-US" dirty="0"/>
              <a:t>and give them a voice  </a:t>
            </a:r>
            <a:endParaRPr lang="en-US" dirty="0" smtClean="0"/>
          </a:p>
          <a:p>
            <a:r>
              <a:rPr lang="en-US" b="1" dirty="0" smtClean="0"/>
              <a:t>Shoulder-to-shoulder Direct </a:t>
            </a:r>
            <a:r>
              <a:rPr lang="en-US" b="1" dirty="0"/>
              <a:t>O</a:t>
            </a:r>
            <a:r>
              <a:rPr lang="en-US" b="1" dirty="0" smtClean="0"/>
              <a:t>bservation </a:t>
            </a:r>
            <a:r>
              <a:rPr lang="en-US" dirty="0" smtClean="0"/>
              <a:t>– with immediate feedback (novice to expert) </a:t>
            </a:r>
          </a:p>
          <a:p>
            <a:r>
              <a:rPr lang="en-US" b="1" dirty="0" smtClean="0"/>
              <a:t>Whiteboard and Rounding </a:t>
            </a:r>
            <a:r>
              <a:rPr lang="en-US" b="1" dirty="0"/>
              <a:t>L</a:t>
            </a:r>
            <a:r>
              <a:rPr lang="en-US" b="1" dirty="0" smtClean="0"/>
              <a:t>og </a:t>
            </a:r>
            <a:r>
              <a:rPr lang="en-US" b="1" dirty="0"/>
              <a:t>C</a:t>
            </a:r>
            <a:r>
              <a:rPr lang="en-US" b="1" dirty="0" smtClean="0"/>
              <a:t>hecks </a:t>
            </a:r>
            <a:r>
              <a:rPr lang="en-US" dirty="0" smtClean="0"/>
              <a:t>– to check that the task was done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3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Inspiration 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37" y="3657600"/>
            <a:ext cx="31242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37" y="1295400"/>
            <a:ext cx="8610600" cy="4495800"/>
          </a:xfrm>
        </p:spPr>
        <p:txBody>
          <a:bodyPr/>
          <a:lstStyle/>
          <a:p>
            <a:r>
              <a:rPr lang="en-US" dirty="0" smtClean="0"/>
              <a:t>Role Model </a:t>
            </a:r>
          </a:p>
          <a:p>
            <a:r>
              <a:rPr lang="en-US" dirty="0" smtClean="0"/>
              <a:t>Tell the WHY, over and over and over and over</a:t>
            </a:r>
          </a:p>
          <a:p>
            <a:r>
              <a:rPr lang="en-US" dirty="0" smtClean="0"/>
              <a:t>Connect to Purpose (Sr. Mary Francis Regis)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JULIE’s INSPIRING </a:t>
            </a:r>
          </a:p>
          <a:p>
            <a:pPr marL="0" indent="0">
              <a:buNone/>
            </a:pPr>
            <a:r>
              <a:rPr lang="en-US" dirty="0" smtClean="0"/>
              <a:t>KEY WORDS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04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53988" y="460666"/>
            <a:ext cx="8928100" cy="9144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Execution Framework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i="1" dirty="0" smtClean="0">
                <a:ea typeface="ＭＳ Ｐゴシック" pitchFamily="34" charset="-128"/>
              </a:rPr>
              <a:t>Evidence-Based Leadership</a:t>
            </a:r>
            <a:r>
              <a:rPr lang="en-US" i="1" baseline="30000" dirty="0" smtClean="0">
                <a:ea typeface="ＭＳ Ｐゴシック" pitchFamily="34" charset="-128"/>
              </a:rPr>
              <a:t>SM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5926138" y="2743875"/>
            <a:ext cx="1870075" cy="1143000"/>
          </a:xfrm>
          <a:prstGeom prst="chevron">
            <a:avLst>
              <a:gd name="adj" fmla="val 40903"/>
            </a:avLst>
          </a:prstGeom>
          <a:solidFill>
            <a:schemeClr val="hlink"/>
          </a:solidFill>
          <a:ln w="1905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7380288" y="2743875"/>
            <a:ext cx="1774825" cy="1143000"/>
          </a:xfrm>
          <a:prstGeom prst="chevron">
            <a:avLst>
              <a:gd name="adj" fmla="val 38819"/>
            </a:avLst>
          </a:prstGeom>
          <a:solidFill>
            <a:schemeClr val="hlink"/>
          </a:solidFill>
          <a:ln w="1905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035300" y="2743875"/>
            <a:ext cx="1774825" cy="1143000"/>
          </a:xfrm>
          <a:prstGeom prst="chevron">
            <a:avLst>
              <a:gd name="adj" fmla="val 38819"/>
            </a:avLst>
          </a:prstGeom>
          <a:solidFill>
            <a:srgbClr val="FFCC00"/>
          </a:solidFill>
          <a:ln w="1587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416425" y="2743875"/>
            <a:ext cx="1774825" cy="1143000"/>
          </a:xfrm>
          <a:prstGeom prst="chevron">
            <a:avLst>
              <a:gd name="adj" fmla="val 38819"/>
            </a:avLst>
          </a:prstGeom>
          <a:solidFill>
            <a:srgbClr val="FFCC00"/>
          </a:solidFill>
          <a:ln w="1587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7183" name="Group 6"/>
          <p:cNvGrpSpPr>
            <a:grpSpLocks/>
          </p:cNvGrpSpPr>
          <p:nvPr/>
        </p:nvGrpSpPr>
        <p:grpSpPr bwMode="auto">
          <a:xfrm>
            <a:off x="150813" y="2743200"/>
            <a:ext cx="3159125" cy="1143000"/>
            <a:chOff x="24" y="1679"/>
            <a:chExt cx="1965" cy="768"/>
          </a:xfrm>
        </p:grpSpPr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885" y="1679"/>
              <a:ext cx="1104" cy="768"/>
            </a:xfrm>
            <a:prstGeom prst="chevron">
              <a:avLst>
                <a:gd name="adj" fmla="val 35938"/>
              </a:avLst>
            </a:prstGeom>
            <a:solidFill>
              <a:srgbClr val="333399"/>
            </a:solidFill>
            <a:ln w="19050" algn="ctr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24" y="1679"/>
              <a:ext cx="1104" cy="768"/>
            </a:xfrm>
            <a:prstGeom prst="homePlate">
              <a:avLst>
                <a:gd name="adj" fmla="val 35938"/>
              </a:avLst>
            </a:prstGeom>
            <a:solidFill>
              <a:srgbClr val="333399"/>
            </a:solidFill>
            <a:ln w="19050" algn="ctr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184" name="Text Box 9"/>
          <p:cNvSpPr txBox="1">
            <a:spLocks noChangeArrowheads="1"/>
          </p:cNvSpPr>
          <p:nvPr/>
        </p:nvSpPr>
        <p:spPr bwMode="auto">
          <a:xfrm>
            <a:off x="6313488" y="3162300"/>
            <a:ext cx="1485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cs typeface="Arial" pitchFamily="34" charset="0"/>
              </a:rPr>
              <a:t>Standardization</a:t>
            </a:r>
          </a:p>
        </p:txBody>
      </p:sp>
      <p:sp>
        <p:nvSpPr>
          <p:cNvPr id="7185" name="Text Box 10"/>
          <p:cNvSpPr txBox="1">
            <a:spLocks noChangeArrowheads="1"/>
          </p:cNvSpPr>
          <p:nvPr/>
        </p:nvSpPr>
        <p:spPr bwMode="auto">
          <a:xfrm>
            <a:off x="7678738" y="3162300"/>
            <a:ext cx="1487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cs typeface="Arial" pitchFamily="34" charset="0"/>
              </a:rPr>
              <a:t>Accelerators</a:t>
            </a:r>
          </a:p>
        </p:txBody>
      </p:sp>
      <p:sp>
        <p:nvSpPr>
          <p:cNvPr id="7186" name="Text Box 11"/>
          <p:cNvSpPr txBox="1">
            <a:spLocks noChangeArrowheads="1"/>
          </p:cNvSpPr>
          <p:nvPr/>
        </p:nvSpPr>
        <p:spPr bwMode="auto">
          <a:xfrm>
            <a:off x="3333750" y="3078163"/>
            <a:ext cx="13319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cs typeface="Arial" pitchFamily="34" charset="0"/>
              </a:rPr>
              <a:t>Must </a:t>
            </a:r>
            <a:br>
              <a:rPr lang="en-US" sz="1400" b="1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1400" b="1" dirty="0" smtClean="0">
                <a:solidFill>
                  <a:srgbClr val="000000"/>
                </a:solidFill>
                <a:cs typeface="Arial" pitchFamily="34" charset="0"/>
              </a:rPr>
              <a:t>Haves</a:t>
            </a:r>
            <a:r>
              <a:rPr lang="en-US" sz="1400" b="1" baseline="30000" dirty="0" smtClean="0">
                <a:solidFill>
                  <a:srgbClr val="000000"/>
                </a:solidFill>
                <a:cs typeface="Arial" pitchFamily="34" charset="0"/>
              </a:rPr>
              <a:t>®</a:t>
            </a:r>
          </a:p>
        </p:txBody>
      </p:sp>
      <p:sp>
        <p:nvSpPr>
          <p:cNvPr id="7187" name="Text Box 12"/>
          <p:cNvSpPr txBox="1">
            <a:spLocks noChangeArrowheads="1"/>
          </p:cNvSpPr>
          <p:nvPr/>
        </p:nvSpPr>
        <p:spPr bwMode="auto">
          <a:xfrm>
            <a:off x="4795838" y="3078163"/>
            <a:ext cx="13081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cs typeface="Arial" pitchFamily="34" charset="0"/>
              </a:rPr>
              <a:t>Performance Gap</a:t>
            </a:r>
          </a:p>
        </p:txBody>
      </p:sp>
      <p:sp>
        <p:nvSpPr>
          <p:cNvPr id="7188" name="Text Box 13"/>
          <p:cNvSpPr txBox="1">
            <a:spLocks noChangeArrowheads="1"/>
          </p:cNvSpPr>
          <p:nvPr/>
        </p:nvSpPr>
        <p:spPr bwMode="auto">
          <a:xfrm>
            <a:off x="227013" y="2927350"/>
            <a:ext cx="13335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cs typeface="Arial" pitchFamily="34" charset="0"/>
              </a:rPr>
              <a:t>Objective Evaluation System</a:t>
            </a:r>
            <a:endParaRPr lang="en-US" sz="1400" b="1" baseline="30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189" name="Text Box 14"/>
          <p:cNvSpPr txBox="1">
            <a:spLocks noChangeArrowheads="1"/>
          </p:cNvSpPr>
          <p:nvPr/>
        </p:nvSpPr>
        <p:spPr bwMode="auto">
          <a:xfrm>
            <a:off x="1868488" y="3048000"/>
            <a:ext cx="13081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cs typeface="Arial" pitchFamily="34" charset="0"/>
              </a:rPr>
              <a:t>Leader Development</a:t>
            </a:r>
          </a:p>
        </p:txBody>
      </p:sp>
      <p:sp>
        <p:nvSpPr>
          <p:cNvPr id="7190" name="Line 15"/>
          <p:cNvSpPr>
            <a:spLocks noChangeShapeType="1"/>
          </p:cNvSpPr>
          <p:nvPr/>
        </p:nvSpPr>
        <p:spPr bwMode="auto">
          <a:xfrm flipV="1">
            <a:off x="4618038" y="1371600"/>
            <a:ext cx="3925887" cy="914400"/>
          </a:xfrm>
          <a:prstGeom prst="line">
            <a:avLst/>
          </a:prstGeom>
          <a:noFill/>
          <a:ln w="149225">
            <a:solidFill>
              <a:srgbClr val="969696"/>
            </a:solidFill>
            <a:bevel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7191" name="Rectangle 16"/>
          <p:cNvSpPr>
            <a:spLocks noChangeArrowheads="1"/>
          </p:cNvSpPr>
          <p:nvPr/>
        </p:nvSpPr>
        <p:spPr bwMode="auto">
          <a:xfrm>
            <a:off x="1231900" y="1981200"/>
            <a:ext cx="11049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fontAlgn="base">
              <a:lnSpc>
                <a:spcPct val="85000"/>
              </a:lnSpc>
              <a:spcBef>
                <a:spcPct val="50000"/>
              </a:spcBef>
              <a:spcAft>
                <a:spcPts val="100"/>
              </a:spcAft>
              <a:buClr>
                <a:srgbClr val="000000"/>
              </a:buClr>
              <a:buFont typeface="Book Antiqua" pitchFamily="18" charset="0"/>
              <a:buNone/>
            </a:pPr>
            <a:r>
              <a:rPr lang="en-US" sz="1600" b="1" dirty="0" smtClean="0">
                <a:solidFill>
                  <a:srgbClr val="000000"/>
                </a:solidFill>
                <a:cs typeface="Arial" pitchFamily="34" charset="0"/>
              </a:rPr>
              <a:t>Foundation</a:t>
            </a:r>
          </a:p>
        </p:txBody>
      </p:sp>
      <p:sp>
        <p:nvSpPr>
          <p:cNvPr id="7192" name="Rectangle 17"/>
          <p:cNvSpPr>
            <a:spLocks noChangeArrowheads="1"/>
          </p:cNvSpPr>
          <p:nvPr/>
        </p:nvSpPr>
        <p:spPr bwMode="auto">
          <a:xfrm rot="-769946">
            <a:off x="4902200" y="1773238"/>
            <a:ext cx="13303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fontAlgn="base">
              <a:lnSpc>
                <a:spcPct val="85000"/>
              </a:lnSpc>
              <a:spcBef>
                <a:spcPct val="50000"/>
              </a:spcBef>
              <a:spcAft>
                <a:spcPts val="100"/>
              </a:spcAft>
              <a:buClr>
                <a:srgbClr val="000000"/>
              </a:buClr>
              <a:buFont typeface="Book Antiqua" pitchFamily="18" charset="0"/>
              <a:buNone/>
            </a:pPr>
            <a:r>
              <a:rPr lang="en-US" sz="1600" b="1" dirty="0" smtClean="0">
                <a:solidFill>
                  <a:srgbClr val="000000"/>
                </a:solidFill>
                <a:cs typeface="Arial" pitchFamily="34" charset="0"/>
              </a:rPr>
              <a:t>Breakthrough</a:t>
            </a:r>
          </a:p>
        </p:txBody>
      </p:sp>
      <p:sp>
        <p:nvSpPr>
          <p:cNvPr id="7193" name="Line 18"/>
          <p:cNvSpPr>
            <a:spLocks noChangeShapeType="1"/>
          </p:cNvSpPr>
          <p:nvPr/>
        </p:nvSpPr>
        <p:spPr bwMode="auto">
          <a:xfrm>
            <a:off x="115888" y="2286000"/>
            <a:ext cx="4540250" cy="1588"/>
          </a:xfrm>
          <a:prstGeom prst="line">
            <a:avLst/>
          </a:prstGeom>
          <a:noFill/>
          <a:ln w="149225">
            <a:solidFill>
              <a:srgbClr val="969696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7194" name="Rectangle 19"/>
          <p:cNvSpPr>
            <a:spLocks noChangeArrowheads="1"/>
          </p:cNvSpPr>
          <p:nvPr/>
        </p:nvSpPr>
        <p:spPr bwMode="auto">
          <a:xfrm>
            <a:off x="263525" y="2459038"/>
            <a:ext cx="1804988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fontAlgn="base">
              <a:lnSpc>
                <a:spcPct val="85000"/>
              </a:lnSpc>
              <a:spcBef>
                <a:spcPct val="50000"/>
              </a:spcBef>
              <a:spcAft>
                <a:spcPts val="100"/>
              </a:spcAft>
              <a:buClr>
                <a:srgbClr val="000000"/>
              </a:buClr>
              <a:buFont typeface="Book Antiqua" pitchFamily="18" charset="0"/>
              <a:buNone/>
            </a:pPr>
            <a:r>
              <a:rPr lang="en-US" sz="1600" b="1" dirty="0" smtClean="0">
                <a:solidFill>
                  <a:srgbClr val="000000"/>
                </a:solidFill>
                <a:cs typeface="Arial" pitchFamily="34" charset="0"/>
              </a:rPr>
              <a:t>STUDER GROUP</a:t>
            </a:r>
            <a:r>
              <a:rPr lang="en-US" sz="1600" b="1" baseline="30000" dirty="0" smtClean="0">
                <a:solidFill>
                  <a:srgbClr val="000000"/>
                </a:solidFill>
                <a:cs typeface="Arial" pitchFamily="34" charset="0"/>
              </a:rPr>
              <a:t>®</a:t>
            </a:r>
            <a:r>
              <a:rPr lang="en-US" sz="1600" b="1" dirty="0" smtClean="0">
                <a:solidFill>
                  <a:srgbClr val="000000"/>
                </a:solidFill>
                <a:cs typeface="Arial" pitchFamily="34" charset="0"/>
              </a:rPr>
              <a:t>:</a:t>
            </a:r>
          </a:p>
        </p:txBody>
      </p:sp>
      <p:sp>
        <p:nvSpPr>
          <p:cNvPr id="7195" name="Text Box 21"/>
          <p:cNvSpPr txBox="1">
            <a:spLocks noChangeArrowheads="1"/>
          </p:cNvSpPr>
          <p:nvPr/>
        </p:nvSpPr>
        <p:spPr bwMode="auto">
          <a:xfrm>
            <a:off x="3309937" y="4216400"/>
            <a:ext cx="1588955" cy="367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rIns="45720">
            <a:spAutoFit/>
          </a:bodyPr>
          <a:lstStyle>
            <a:lvl1pPr marL="169863" indent="-169863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85000"/>
              </a:lnSpc>
              <a:spcBef>
                <a:spcPct val="20000"/>
              </a:spcBef>
              <a:spcAft>
                <a:spcPts val="30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r>
              <a:rPr lang="en-US" sz="1300" i="1" dirty="0" smtClean="0">
                <a:solidFill>
                  <a:schemeClr val="accent1"/>
                </a:solidFill>
                <a:cs typeface="Arial" pitchFamily="34" charset="0"/>
              </a:rPr>
              <a:t>Huddles</a:t>
            </a:r>
          </a:p>
          <a:p>
            <a:pPr eaLnBrk="1" fontAlgn="base" hangingPunct="1">
              <a:lnSpc>
                <a:spcPct val="85000"/>
              </a:lnSpc>
              <a:spcBef>
                <a:spcPct val="20000"/>
              </a:spcBef>
              <a:spcAft>
                <a:spcPts val="30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r>
              <a:rPr lang="en-US" sz="1300" i="1" dirty="0" smtClean="0">
                <a:solidFill>
                  <a:schemeClr val="accent1"/>
                </a:solidFill>
                <a:cs typeface="Arial" pitchFamily="34" charset="0"/>
              </a:rPr>
              <a:t>Nurse Leader Rounds</a:t>
            </a:r>
          </a:p>
          <a:p>
            <a:pPr eaLnBrk="1" fontAlgn="base" hangingPunct="1">
              <a:lnSpc>
                <a:spcPct val="85000"/>
              </a:lnSpc>
              <a:spcBef>
                <a:spcPct val="20000"/>
              </a:spcBef>
              <a:spcAft>
                <a:spcPts val="30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r>
              <a:rPr lang="en-US" sz="1300" i="1" dirty="0" smtClean="0">
                <a:solidFill>
                  <a:schemeClr val="accent1"/>
                </a:solidFill>
                <a:cs typeface="Arial" pitchFamily="34" charset="0"/>
              </a:rPr>
              <a:t>Hourly Rounding℠ </a:t>
            </a:r>
          </a:p>
          <a:p>
            <a:pPr eaLnBrk="1" fontAlgn="base" hangingPunct="1">
              <a:lnSpc>
                <a:spcPct val="85000"/>
              </a:lnSpc>
              <a:spcBef>
                <a:spcPct val="20000"/>
              </a:spcBef>
              <a:spcAft>
                <a:spcPts val="30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r>
              <a:rPr lang="en-US" sz="1300" i="1" dirty="0" smtClean="0">
                <a:solidFill>
                  <a:schemeClr val="accent1"/>
                </a:solidFill>
                <a:cs typeface="Arial" pitchFamily="34" charset="0"/>
              </a:rPr>
              <a:t>Post Visit Clinical   calls</a:t>
            </a:r>
          </a:p>
          <a:p>
            <a:pPr eaLnBrk="1" fontAlgn="base" hangingPunct="1">
              <a:lnSpc>
                <a:spcPct val="85000"/>
              </a:lnSpc>
              <a:spcBef>
                <a:spcPct val="20000"/>
              </a:spcBef>
              <a:spcAft>
                <a:spcPts val="30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r>
              <a:rPr lang="en-US" sz="1300" i="1" dirty="0" smtClean="0">
                <a:solidFill>
                  <a:schemeClr val="accent1"/>
                </a:solidFill>
                <a:cs typeface="Arial" pitchFamily="34" charset="0"/>
              </a:rPr>
              <a:t>KWKT- Narrate care</a:t>
            </a:r>
          </a:p>
          <a:p>
            <a:pPr eaLnBrk="1" fontAlgn="base" hangingPunct="1">
              <a:lnSpc>
                <a:spcPct val="85000"/>
              </a:lnSpc>
              <a:spcBef>
                <a:spcPct val="20000"/>
              </a:spcBef>
              <a:spcAft>
                <a:spcPts val="30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r>
              <a:rPr lang="en-US" sz="1300" i="1" dirty="0" smtClean="0">
                <a:solidFill>
                  <a:schemeClr val="accent1"/>
                </a:solidFill>
                <a:cs typeface="Arial" pitchFamily="34" charset="0"/>
              </a:rPr>
              <a:t>Individualized Patient Care</a:t>
            </a:r>
          </a:p>
          <a:p>
            <a:pPr eaLnBrk="1" fontAlgn="base" hangingPunct="1">
              <a:lnSpc>
                <a:spcPct val="85000"/>
              </a:lnSpc>
              <a:spcBef>
                <a:spcPct val="20000"/>
              </a:spcBef>
              <a:spcAft>
                <a:spcPts val="30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r>
              <a:rPr lang="en-US" sz="1300" i="1" dirty="0" smtClean="0">
                <a:solidFill>
                  <a:schemeClr val="accent1"/>
                </a:solidFill>
                <a:cs typeface="Arial" pitchFamily="34" charset="0"/>
              </a:rPr>
              <a:t>Whiteboards</a:t>
            </a:r>
          </a:p>
          <a:p>
            <a:pPr eaLnBrk="1" fontAlgn="base" hangingPunct="1">
              <a:lnSpc>
                <a:spcPct val="85000"/>
              </a:lnSpc>
              <a:spcBef>
                <a:spcPct val="20000"/>
              </a:spcBef>
              <a:spcAft>
                <a:spcPts val="30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r>
              <a:rPr lang="en-US" sz="1300" i="1" dirty="0" smtClean="0">
                <a:solidFill>
                  <a:schemeClr val="accent1"/>
                </a:solidFill>
                <a:cs typeface="Arial" pitchFamily="34" charset="0"/>
              </a:rPr>
              <a:t>M in the Box </a:t>
            </a:r>
          </a:p>
          <a:p>
            <a:pPr eaLnBrk="1" fontAlgn="base" hangingPunct="1">
              <a:lnSpc>
                <a:spcPct val="85000"/>
              </a:lnSpc>
              <a:spcBef>
                <a:spcPct val="20000"/>
              </a:spcBef>
              <a:spcAft>
                <a:spcPts val="30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endParaRPr lang="en-US" sz="1300" i="1" dirty="0" smtClean="0">
              <a:solidFill>
                <a:schemeClr val="accent1"/>
              </a:solidFill>
              <a:cs typeface="Arial" pitchFamily="34" charset="0"/>
            </a:endParaRPr>
          </a:p>
          <a:p>
            <a:pPr marL="0" indent="0" eaLnBrk="1" fontAlgn="base" hangingPunct="1">
              <a:lnSpc>
                <a:spcPct val="85000"/>
              </a:lnSpc>
              <a:spcBef>
                <a:spcPct val="20000"/>
              </a:spcBef>
              <a:spcAft>
                <a:spcPts val="300"/>
              </a:spcAft>
              <a:buClr>
                <a:srgbClr val="0082A9"/>
              </a:buClr>
            </a:pPr>
            <a:endParaRPr lang="en-US" sz="1300" i="1" dirty="0" smtClean="0">
              <a:solidFill>
                <a:srgbClr val="3F2893"/>
              </a:solidFill>
              <a:cs typeface="Arial" pitchFamily="34" charset="0"/>
            </a:endParaRPr>
          </a:p>
          <a:p>
            <a:pPr marL="0" indent="0" eaLnBrk="1" fontAlgn="base" hangingPunct="1">
              <a:lnSpc>
                <a:spcPct val="85000"/>
              </a:lnSpc>
              <a:spcBef>
                <a:spcPct val="20000"/>
              </a:spcBef>
              <a:spcAft>
                <a:spcPts val="300"/>
              </a:spcAft>
              <a:buClr>
                <a:srgbClr val="0082A9"/>
              </a:buClr>
            </a:pPr>
            <a:endParaRPr lang="en-US" sz="1300" i="1" dirty="0" smtClean="0">
              <a:solidFill>
                <a:srgbClr val="3F2893"/>
              </a:solidFill>
              <a:cs typeface="Arial" pitchFamily="34" charset="0"/>
            </a:endParaRPr>
          </a:p>
          <a:p>
            <a:pPr eaLnBrk="1" fontAlgn="base" hangingPunct="1">
              <a:lnSpc>
                <a:spcPct val="85000"/>
              </a:lnSpc>
              <a:spcBef>
                <a:spcPct val="20000"/>
              </a:spcBef>
              <a:spcAft>
                <a:spcPts val="30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endParaRPr lang="en-US" sz="1300" i="1" dirty="0" smtClean="0">
              <a:solidFill>
                <a:srgbClr val="3F2893"/>
              </a:solidFill>
              <a:cs typeface="Arial" pitchFamily="34" charset="0"/>
            </a:endParaRPr>
          </a:p>
        </p:txBody>
      </p:sp>
      <p:sp>
        <p:nvSpPr>
          <p:cNvPr id="7196" name="Text Box 22"/>
          <p:cNvSpPr txBox="1">
            <a:spLocks noChangeArrowheads="1"/>
          </p:cNvSpPr>
          <p:nvPr/>
        </p:nvSpPr>
        <p:spPr bwMode="auto">
          <a:xfrm>
            <a:off x="4898892" y="4216400"/>
            <a:ext cx="1479684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rIns="45720">
            <a:spAutoFit/>
          </a:bodyPr>
          <a:lstStyle>
            <a:lvl1pPr marL="169863" indent="-169863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25000"/>
              </a:spcBef>
              <a:spcAft>
                <a:spcPts val="50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r>
              <a:rPr lang="en-US" sz="1300" i="1" dirty="0" smtClean="0">
                <a:solidFill>
                  <a:schemeClr val="accent1"/>
                </a:solidFill>
                <a:cs typeface="Arial" pitchFamily="34" charset="0"/>
              </a:rPr>
              <a:t>Reward and recognize or coach/counsel as appropriate to reinforce behaviors and achievement of results</a:t>
            </a:r>
          </a:p>
        </p:txBody>
      </p:sp>
      <p:sp>
        <p:nvSpPr>
          <p:cNvPr id="7197" name="Text Box 23"/>
          <p:cNvSpPr txBox="1">
            <a:spLocks noChangeArrowheads="1"/>
          </p:cNvSpPr>
          <p:nvPr/>
        </p:nvSpPr>
        <p:spPr bwMode="auto">
          <a:xfrm>
            <a:off x="6378576" y="4149725"/>
            <a:ext cx="16764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marL="169863" indent="-169863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49250" indent="-174625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ts val="1600"/>
              </a:lnSpc>
              <a:spcBef>
                <a:spcPct val="25000"/>
              </a:spcBef>
              <a:spcAft>
                <a:spcPct val="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Processes that are consistent and standardized</a:t>
            </a:r>
          </a:p>
          <a:p>
            <a:pPr eaLnBrk="1" fontAlgn="base" hangingPunct="1">
              <a:lnSpc>
                <a:spcPts val="1600"/>
              </a:lnSpc>
              <a:spcBef>
                <a:spcPct val="25000"/>
              </a:spcBef>
              <a:spcAft>
                <a:spcPct val="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Process Improvement </a:t>
            </a:r>
          </a:p>
          <a:p>
            <a:pPr lvl="1"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r>
              <a:rPr lang="en-US" sz="1400" i="1" dirty="0" smtClean="0">
                <a:solidFill>
                  <a:srgbClr val="000000"/>
                </a:solidFill>
                <a:cs typeface="Arial" pitchFamily="34" charset="0"/>
              </a:rPr>
              <a:t>PDCA</a:t>
            </a:r>
          </a:p>
          <a:p>
            <a:pPr lvl="1"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r>
              <a:rPr lang="en-US" sz="1400" i="1" dirty="0" smtClean="0">
                <a:solidFill>
                  <a:srgbClr val="000000"/>
                </a:solidFill>
                <a:cs typeface="Arial" pitchFamily="34" charset="0"/>
              </a:rPr>
              <a:t>Lean</a:t>
            </a:r>
          </a:p>
          <a:p>
            <a:pPr lvl="1"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r>
              <a:rPr lang="en-US" sz="1400" i="1" dirty="0" smtClean="0">
                <a:solidFill>
                  <a:srgbClr val="000000"/>
                </a:solidFill>
                <a:cs typeface="Arial" pitchFamily="34" charset="0"/>
              </a:rPr>
              <a:t>Six Sigma </a:t>
            </a:r>
          </a:p>
          <a:p>
            <a:pPr lvl="1"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r>
              <a:rPr lang="en-US" sz="1400" i="1" dirty="0" smtClean="0">
                <a:solidFill>
                  <a:srgbClr val="000000"/>
                </a:solidFill>
                <a:cs typeface="Arial" pitchFamily="34" charset="0"/>
              </a:rPr>
              <a:t>Baldrige Framework</a:t>
            </a:r>
          </a:p>
        </p:txBody>
      </p:sp>
      <p:sp>
        <p:nvSpPr>
          <p:cNvPr id="7198" name="Text Box 24"/>
          <p:cNvSpPr txBox="1">
            <a:spLocks noChangeArrowheads="1"/>
          </p:cNvSpPr>
          <p:nvPr/>
        </p:nvSpPr>
        <p:spPr bwMode="auto">
          <a:xfrm>
            <a:off x="8054976" y="4216400"/>
            <a:ext cx="1384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marL="169863" indent="-169863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85000"/>
              </a:lnSpc>
              <a:spcBef>
                <a:spcPct val="25000"/>
              </a:spcBef>
              <a:spcAft>
                <a:spcPts val="50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Software</a:t>
            </a:r>
          </a:p>
        </p:txBody>
      </p:sp>
      <p:sp>
        <p:nvSpPr>
          <p:cNvPr id="7199" name="Rectangle 25"/>
          <p:cNvSpPr>
            <a:spLocks noChangeArrowheads="1"/>
          </p:cNvSpPr>
          <p:nvPr/>
        </p:nvSpPr>
        <p:spPr bwMode="auto">
          <a:xfrm>
            <a:off x="1009650" y="3916363"/>
            <a:ext cx="12779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fontAlgn="base">
              <a:spcBef>
                <a:spcPct val="35000"/>
              </a:spcBef>
              <a:spcAft>
                <a:spcPts val="100"/>
              </a:spcAft>
              <a:buClr>
                <a:srgbClr val="000000"/>
              </a:buClr>
              <a:buFont typeface="Book Antiqua" pitchFamily="18" charset="0"/>
              <a:buNone/>
            </a:pPr>
            <a:r>
              <a:rPr lang="en-US" sz="1500" b="1" dirty="0" smtClean="0">
                <a:solidFill>
                  <a:srgbClr val="000000"/>
                </a:solidFill>
                <a:cs typeface="Arial" pitchFamily="34" charset="0"/>
              </a:rPr>
              <a:t>Aligned Goals</a:t>
            </a:r>
          </a:p>
        </p:txBody>
      </p:sp>
      <p:sp>
        <p:nvSpPr>
          <p:cNvPr id="7200" name="Rectangle 26"/>
          <p:cNvSpPr>
            <a:spLocks noChangeArrowheads="1"/>
          </p:cNvSpPr>
          <p:nvPr/>
        </p:nvSpPr>
        <p:spPr bwMode="auto">
          <a:xfrm>
            <a:off x="3770313" y="3921125"/>
            <a:ext cx="1565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fontAlgn="base">
              <a:spcBef>
                <a:spcPct val="35000"/>
              </a:spcBef>
              <a:spcAft>
                <a:spcPts val="100"/>
              </a:spcAft>
              <a:buClr>
                <a:srgbClr val="000000"/>
              </a:buClr>
              <a:buFont typeface="Book Antiqua" pitchFamily="18" charset="0"/>
              <a:buNone/>
            </a:pPr>
            <a:r>
              <a:rPr lang="en-US" sz="1500" b="1" dirty="0" smtClean="0">
                <a:solidFill>
                  <a:srgbClr val="000000"/>
                </a:solidFill>
                <a:cs typeface="Arial" pitchFamily="34" charset="0"/>
              </a:rPr>
              <a:t>Aligned Behavior</a:t>
            </a:r>
          </a:p>
        </p:txBody>
      </p:sp>
      <p:sp>
        <p:nvSpPr>
          <p:cNvPr id="7201" name="Rectangle 27"/>
          <p:cNvSpPr>
            <a:spLocks noChangeArrowheads="1"/>
          </p:cNvSpPr>
          <p:nvPr/>
        </p:nvSpPr>
        <p:spPr bwMode="auto">
          <a:xfrm>
            <a:off x="6564313" y="3916363"/>
            <a:ext cx="14922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fontAlgn="base">
              <a:spcBef>
                <a:spcPct val="35000"/>
              </a:spcBef>
              <a:spcAft>
                <a:spcPts val="100"/>
              </a:spcAft>
              <a:buClr>
                <a:srgbClr val="000000"/>
              </a:buClr>
              <a:buFont typeface="Book Antiqua" pitchFamily="18" charset="0"/>
              <a:buNone/>
            </a:pPr>
            <a:r>
              <a:rPr lang="en-US" sz="1500" b="1" dirty="0" smtClean="0">
                <a:solidFill>
                  <a:srgbClr val="000000"/>
                </a:solidFill>
                <a:cs typeface="Arial" pitchFamily="34" charset="0"/>
              </a:rPr>
              <a:t>Aligned Process</a:t>
            </a:r>
          </a:p>
        </p:txBody>
      </p:sp>
      <p:sp>
        <p:nvSpPr>
          <p:cNvPr id="7202" name="Text Box 28"/>
          <p:cNvSpPr txBox="1">
            <a:spLocks noChangeArrowheads="1"/>
          </p:cNvSpPr>
          <p:nvPr/>
        </p:nvSpPr>
        <p:spPr bwMode="auto">
          <a:xfrm>
            <a:off x="1868488" y="4216400"/>
            <a:ext cx="1441448" cy="250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rIns="45720">
            <a:spAutoFit/>
          </a:bodyPr>
          <a:lstStyle>
            <a:lvl1pPr marL="169863" indent="-169863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 eaLnBrk="1" fontAlgn="base" hangingPunct="1">
              <a:lnSpc>
                <a:spcPct val="90000"/>
              </a:lnSpc>
              <a:spcBef>
                <a:spcPct val="25000"/>
              </a:spcBef>
              <a:spcAft>
                <a:spcPts val="500"/>
              </a:spcAft>
              <a:buClr>
                <a:srgbClr val="0082A9"/>
              </a:buClr>
            </a:pPr>
            <a:r>
              <a:rPr lang="en-US" sz="1400" b="1" i="1" dirty="0" smtClean="0">
                <a:solidFill>
                  <a:schemeClr val="accent1"/>
                </a:solidFill>
                <a:cs typeface="Arial" pitchFamily="34" charset="0"/>
              </a:rPr>
              <a:t>Educate leaders </a:t>
            </a:r>
            <a:r>
              <a:rPr lang="en-US" sz="1400" b="1" i="1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sz="1400" b="1" i="1" dirty="0" smtClean="0">
                <a:solidFill>
                  <a:schemeClr val="accent1"/>
                </a:solidFill>
                <a:cs typeface="Arial" pitchFamily="34" charset="0"/>
              </a:rPr>
              <a:t>how to:</a:t>
            </a:r>
          </a:p>
          <a:p>
            <a:pPr eaLnBrk="1" fontAlgn="base" hangingPunct="1">
              <a:lnSpc>
                <a:spcPct val="90000"/>
              </a:lnSpc>
              <a:spcBef>
                <a:spcPct val="25000"/>
              </a:spcBef>
              <a:spcAft>
                <a:spcPts val="50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r>
              <a:rPr lang="en-US" sz="1400" i="1" dirty="0" smtClean="0">
                <a:solidFill>
                  <a:schemeClr val="accent1"/>
                </a:solidFill>
                <a:cs typeface="Arial" pitchFamily="34" charset="0"/>
              </a:rPr>
              <a:t>Engage staff</a:t>
            </a:r>
          </a:p>
          <a:p>
            <a:pPr eaLnBrk="1" fontAlgn="base" hangingPunct="1">
              <a:lnSpc>
                <a:spcPct val="90000"/>
              </a:lnSpc>
              <a:spcBef>
                <a:spcPct val="25000"/>
              </a:spcBef>
              <a:spcAft>
                <a:spcPts val="50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r>
              <a:rPr lang="en-US" sz="1400" i="1" dirty="0" smtClean="0">
                <a:solidFill>
                  <a:schemeClr val="accent1"/>
                </a:solidFill>
                <a:cs typeface="Arial" pitchFamily="34" charset="0"/>
              </a:rPr>
              <a:t>Share the WHY</a:t>
            </a:r>
          </a:p>
          <a:p>
            <a:pPr eaLnBrk="1" fontAlgn="base" hangingPunct="1">
              <a:lnSpc>
                <a:spcPct val="90000"/>
              </a:lnSpc>
              <a:spcBef>
                <a:spcPct val="25000"/>
              </a:spcBef>
              <a:spcAft>
                <a:spcPts val="50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r>
              <a:rPr lang="en-US" sz="1400" i="1" dirty="0" smtClean="0">
                <a:solidFill>
                  <a:schemeClr val="accent1"/>
                </a:solidFill>
                <a:cs typeface="Arial" pitchFamily="34" charset="0"/>
              </a:rPr>
              <a:t>Validate and Inspire behaviors </a:t>
            </a:r>
          </a:p>
          <a:p>
            <a:pPr eaLnBrk="1" fontAlgn="base" hangingPunct="1">
              <a:lnSpc>
                <a:spcPct val="90000"/>
              </a:lnSpc>
              <a:spcBef>
                <a:spcPct val="25000"/>
              </a:spcBef>
              <a:spcAft>
                <a:spcPts val="50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r>
              <a:rPr lang="en-US" sz="1400" i="1" dirty="0" smtClean="0">
                <a:solidFill>
                  <a:schemeClr val="accent1"/>
                </a:solidFill>
                <a:cs typeface="Arial" pitchFamily="34" charset="0"/>
              </a:rPr>
              <a:t>Critical Conversations </a:t>
            </a:r>
          </a:p>
        </p:txBody>
      </p:sp>
      <p:sp>
        <p:nvSpPr>
          <p:cNvPr id="7203" name="Text Box 29"/>
          <p:cNvSpPr txBox="1">
            <a:spLocks noChangeArrowheads="1"/>
          </p:cNvSpPr>
          <p:nvPr/>
        </p:nvSpPr>
        <p:spPr bwMode="auto">
          <a:xfrm>
            <a:off x="150814" y="4216400"/>
            <a:ext cx="1717674" cy="232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rIns="45720">
            <a:spAutoFit/>
          </a:bodyPr>
          <a:lstStyle>
            <a:lvl1pPr marL="169863" indent="-169863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85000"/>
              </a:lnSpc>
              <a:spcBef>
                <a:spcPct val="20000"/>
              </a:spcBef>
              <a:spcAft>
                <a:spcPts val="50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r>
              <a:rPr lang="en-US" sz="1400" i="1" dirty="0" smtClean="0">
                <a:solidFill>
                  <a:schemeClr val="accent1"/>
                </a:solidFill>
                <a:cs typeface="Arial" pitchFamily="34" charset="0"/>
              </a:rPr>
              <a:t>Develop LEM goals  for Nurse Communication  domain  </a:t>
            </a:r>
          </a:p>
          <a:p>
            <a:pPr eaLnBrk="1" fontAlgn="base" hangingPunct="1">
              <a:lnSpc>
                <a:spcPct val="85000"/>
              </a:lnSpc>
              <a:spcBef>
                <a:spcPct val="20000"/>
              </a:spcBef>
              <a:spcAft>
                <a:spcPts val="50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r>
              <a:rPr lang="en-US" sz="1400" i="1" dirty="0" smtClean="0">
                <a:solidFill>
                  <a:schemeClr val="accent1"/>
                </a:solidFill>
                <a:cs typeface="Arial" pitchFamily="34" charset="0"/>
              </a:rPr>
              <a:t>Weight units based on current results. Don’t be afraid of weights!</a:t>
            </a:r>
          </a:p>
          <a:p>
            <a:pPr eaLnBrk="1" fontAlgn="base" hangingPunct="1">
              <a:lnSpc>
                <a:spcPct val="85000"/>
              </a:lnSpc>
              <a:spcBef>
                <a:spcPct val="20000"/>
              </a:spcBef>
              <a:spcAft>
                <a:spcPts val="50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r>
              <a:rPr lang="en-US" sz="1400" i="1" dirty="0" smtClean="0">
                <a:solidFill>
                  <a:schemeClr val="accent1"/>
                </a:solidFill>
                <a:cs typeface="Arial" pitchFamily="34" charset="0"/>
              </a:rPr>
              <a:t>Add HCAHPS  results to evaluations</a:t>
            </a:r>
          </a:p>
        </p:txBody>
      </p:sp>
    </p:spTree>
    <p:extLst>
      <p:ext uri="{BB962C8B-B14F-4D97-AF65-F5344CB8AC3E}">
        <p14:creationId xmlns:p14="http://schemas.microsoft.com/office/powerpoint/2010/main" val="27849124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" y="457200"/>
            <a:ext cx="7924800" cy="6034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61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65238" y="2057400"/>
            <a:ext cx="6705599" cy="2743200"/>
          </a:xfrm>
        </p:spPr>
        <p:txBody>
          <a:bodyPr/>
          <a:lstStyle/>
          <a:p>
            <a:pPr algn="ctr"/>
            <a:r>
              <a:rPr lang="en-US" dirty="0" smtClean="0"/>
              <a:t>Flagler Hospital </a:t>
            </a:r>
            <a:br>
              <a:rPr lang="en-US" dirty="0" smtClean="0"/>
            </a:br>
            <a:r>
              <a:rPr lang="en-US" dirty="0" smtClean="0"/>
              <a:t>Leadership Development</a:t>
            </a:r>
            <a:br>
              <a:rPr lang="en-US" dirty="0" smtClean="0"/>
            </a:br>
            <a:r>
              <a:rPr lang="en-US" dirty="0" smtClean="0"/>
              <a:t>_____________ </a:t>
            </a:r>
            <a:br>
              <a:rPr lang="en-US" dirty="0" smtClean="0"/>
            </a:br>
            <a:r>
              <a:rPr lang="en-US" dirty="0" smtClean="0"/>
              <a:t>Pain Management </a:t>
            </a:r>
            <a:br>
              <a:rPr lang="en-US" dirty="0" smtClean="0"/>
            </a:br>
            <a:r>
              <a:rPr lang="en-US" dirty="0" smtClean="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3675" y="4724400"/>
            <a:ext cx="3962400" cy="1143000"/>
          </a:xfrm>
        </p:spPr>
        <p:txBody>
          <a:bodyPr/>
          <a:lstStyle/>
          <a:p>
            <a:pPr algn="r"/>
            <a:r>
              <a:rPr lang="en-US" dirty="0" smtClean="0"/>
              <a:t>Regina Shupe MSN RN  </a:t>
            </a:r>
          </a:p>
          <a:p>
            <a:pPr algn="r"/>
            <a:r>
              <a:rPr lang="en-US" dirty="0" smtClean="0"/>
              <a:t>Julie Kennedy BSN RN  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7" y="457200"/>
            <a:ext cx="226695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62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74" y="3374469"/>
            <a:ext cx="8610600" cy="3276600"/>
          </a:xfrm>
        </p:spPr>
        <p:txBody>
          <a:bodyPr/>
          <a:lstStyle/>
          <a:p>
            <a:r>
              <a:rPr lang="en-US" sz="2400" dirty="0" smtClean="0"/>
              <a:t>Only </a:t>
            </a:r>
            <a:r>
              <a:rPr lang="en-US" sz="2400" b="1" dirty="0" smtClean="0"/>
              <a:t>1/3</a:t>
            </a:r>
            <a:r>
              <a:rPr lang="en-US" sz="2400" dirty="0" smtClean="0"/>
              <a:t> rated pain relief in hospital in final two days of life as excellent </a:t>
            </a:r>
          </a:p>
          <a:p>
            <a:r>
              <a:rPr lang="en-US" sz="2400" b="1" dirty="0" smtClean="0"/>
              <a:t>1/2</a:t>
            </a:r>
            <a:r>
              <a:rPr lang="en-US" sz="2400" dirty="0" smtClean="0"/>
              <a:t> stated that nurses did not treat their dying family member with dignity and respect </a:t>
            </a:r>
          </a:p>
          <a:p>
            <a:r>
              <a:rPr lang="en-US" sz="2400" dirty="0" smtClean="0"/>
              <a:t>Hospital care was rated </a:t>
            </a:r>
            <a:r>
              <a:rPr lang="en-US" sz="2400" b="1" dirty="0" smtClean="0"/>
              <a:t>worse</a:t>
            </a:r>
            <a:r>
              <a:rPr lang="en-US" sz="2400" dirty="0" smtClean="0"/>
              <a:t> than dying at home, in a nursing home, or in a hospice in almost all of the 59 questions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6" y="228600"/>
            <a:ext cx="9216647" cy="147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" y="1699838"/>
            <a:ext cx="8703260" cy="1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481" y="228600"/>
            <a:ext cx="3976940" cy="73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49861" y="6433066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Responses from 22,000 families </a:t>
            </a:r>
            <a:endParaRPr lang="en-US" sz="1800" i="1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-22226" y="3352800"/>
            <a:ext cx="92007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1203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Begin…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66800"/>
            <a:ext cx="8885237" cy="46482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2800" dirty="0" smtClean="0"/>
              <a:t>Do we have pain management policies and procedures in place for those that need medication?</a:t>
            </a:r>
          </a:p>
          <a:p>
            <a:pPr lvl="1"/>
            <a:r>
              <a:rPr lang="en-US" sz="2800" dirty="0" smtClean="0"/>
              <a:t>Do we consider pain the 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vital sign?</a:t>
            </a:r>
          </a:p>
          <a:p>
            <a:pPr lvl="1"/>
            <a:r>
              <a:rPr lang="en-US" sz="2800" dirty="0" smtClean="0"/>
              <a:t>Do we consider pain an emergency ?</a:t>
            </a:r>
          </a:p>
          <a:p>
            <a:pPr lvl="1"/>
            <a:r>
              <a:rPr lang="en-US" sz="2800" dirty="0" smtClean="0"/>
              <a:t>Have providers and nurse been trained how to assess pain and how to document a pain assessment and reassessment?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2" y="1676400"/>
            <a:ext cx="6581775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Patients Come?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205830"/>
              </p:ext>
            </p:extLst>
          </p:nvPr>
        </p:nvGraphicFramePr>
        <p:xfrm>
          <a:off x="215898" y="1336357"/>
          <a:ext cx="8839201" cy="501396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7162800"/>
                <a:gridCol w="1676401"/>
              </a:tblGrid>
              <a:tr h="74676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HCAHPS COMPOSITE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Correlation</a:t>
                      </a:r>
                      <a:endParaRPr lang="en-US" dirty="0"/>
                    </a:p>
                  </a:txBody>
                  <a:tcPr/>
                </a:tc>
              </a:tr>
              <a:tr h="5486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Yes, Patients Would Recommend the Hospital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.907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Nurses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rgbClr val="FFFF00"/>
                          </a:solidFill>
                        </a:rPr>
                        <a:t>Always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</a:rPr>
                        <a:t> Communicated Well 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.780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Pain Was 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Always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 Well Controlled 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.709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Patients </a:t>
                      </a:r>
                      <a:r>
                        <a:rPr lang="en-US" sz="2400" b="1" dirty="0" smtClean="0"/>
                        <a:t>Always</a:t>
                      </a:r>
                      <a:r>
                        <a:rPr lang="en-US" sz="2400" dirty="0" smtClean="0"/>
                        <a:t> Received</a:t>
                      </a:r>
                      <a:r>
                        <a:rPr lang="en-US" sz="2400" baseline="0" dirty="0" smtClean="0"/>
                        <a:t> Help As Soon As They Wanted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.702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Room was </a:t>
                      </a:r>
                      <a:r>
                        <a:rPr lang="en-US" sz="2400" b="1" dirty="0" smtClean="0"/>
                        <a:t>Always</a:t>
                      </a:r>
                      <a:r>
                        <a:rPr lang="en-US" sz="2400" baseline="0" dirty="0" smtClean="0"/>
                        <a:t> Clean / </a:t>
                      </a:r>
                      <a:r>
                        <a:rPr lang="en-US" sz="2400" b="1" baseline="0" dirty="0" smtClean="0"/>
                        <a:t>Always</a:t>
                      </a:r>
                      <a:r>
                        <a:rPr lang="en-US" sz="2400" baseline="0" dirty="0" smtClean="0"/>
                        <a:t> Quiet at Night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.668/.571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Doctors </a:t>
                      </a:r>
                      <a:r>
                        <a:rPr lang="en-US" sz="2400" b="1" dirty="0" smtClean="0"/>
                        <a:t>Always</a:t>
                      </a:r>
                      <a:r>
                        <a:rPr lang="en-US" sz="2400" dirty="0" smtClean="0"/>
                        <a:t> Communicated</a:t>
                      </a:r>
                      <a:r>
                        <a:rPr lang="en-US" sz="2400" baseline="0" dirty="0" smtClean="0"/>
                        <a:t> Well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.631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Yes Patients Were</a:t>
                      </a:r>
                      <a:r>
                        <a:rPr lang="en-US" sz="2400" baseline="0" dirty="0" smtClean="0"/>
                        <a:t> Given Information About What to Do During Their Recovery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r>
                        <a:rPr lang="en-US" sz="2800" dirty="0" smtClean="0"/>
                        <a:t>571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53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Hardest Questions of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7" y="1295400"/>
            <a:ext cx="8305800" cy="5029200"/>
          </a:xfrm>
          <a:solidFill>
            <a:schemeClr val="bg1"/>
          </a:solidFill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dirty="0"/>
              <a:t>Do we think all patients are exaggerating their pain?</a:t>
            </a:r>
          </a:p>
          <a:p>
            <a:pPr>
              <a:buBlip>
                <a:blip r:embed="rId2"/>
              </a:buBlip>
            </a:pPr>
            <a:r>
              <a:rPr lang="en-US" dirty="0"/>
              <a:t>Do we judge patients pain by OUR pain scale?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Do we generalize pain assessments so that as our career progresses we begin to believe that everyone with a kidney stone, HA, tooth ache or _____ (add your favorite seeking diagnosis here) is seeking drugs for other than  acute pain relief??</a:t>
            </a:r>
          </a:p>
          <a:p>
            <a:pPr>
              <a:buBlip>
                <a:blip r:embed="rId2"/>
              </a:buBlip>
            </a:pPr>
            <a:endParaRPr lang="en-US" sz="3200" dirty="0" smtClean="0"/>
          </a:p>
          <a:p>
            <a:pPr>
              <a:buBlip>
                <a:blip r:embed="rId2"/>
              </a:buBlip>
            </a:pPr>
            <a:endParaRPr lang="en-US" sz="3200" dirty="0" smtClean="0"/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Call to Action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Lay the drug seekers aside and be sure that our patients who need pain management are well managed to the best of our ability and caring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526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Associated with Drug-Seeking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7" y="1371600"/>
            <a:ext cx="8610600" cy="3352800"/>
          </a:xfrm>
        </p:spPr>
        <p:txBody>
          <a:bodyPr/>
          <a:lstStyle/>
          <a:p>
            <a:r>
              <a:rPr lang="en-US" dirty="0" smtClean="0"/>
              <a:t>Specific request for narcotics</a:t>
            </a:r>
          </a:p>
          <a:p>
            <a:r>
              <a:rPr lang="en-US" dirty="0" smtClean="0"/>
              <a:t>Previous documented visits for suspected drug-seeking</a:t>
            </a:r>
          </a:p>
          <a:p>
            <a:r>
              <a:rPr lang="en-US" dirty="0" smtClean="0"/>
              <a:t>Unwillingness to try simple analgesia</a:t>
            </a:r>
          </a:p>
          <a:p>
            <a:r>
              <a:rPr lang="en-US" dirty="0" smtClean="0"/>
              <a:t>Aggressive or demanding behavior</a:t>
            </a:r>
          </a:p>
          <a:p>
            <a:endParaRPr lang="en-US" dirty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637" y="5791200"/>
            <a:ext cx="6486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lara grad 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637" y="4495800"/>
            <a:ext cx="1520190" cy="1076706"/>
          </a:xfrm>
          <a:prstGeom prst="rect">
            <a:avLst/>
          </a:prstGeom>
        </p:spPr>
      </p:pic>
      <p:pic>
        <p:nvPicPr>
          <p:cNvPr id="10" name="Picture 9" descr="Clara grad 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5837" y="4495800"/>
            <a:ext cx="1520190" cy="1076706"/>
          </a:xfrm>
          <a:prstGeom prst="rect">
            <a:avLst/>
          </a:prstGeom>
        </p:spPr>
      </p:pic>
      <p:pic>
        <p:nvPicPr>
          <p:cNvPr id="11" name="Picture 10" descr="Clara grad 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6037" y="4495800"/>
            <a:ext cx="1520190" cy="1076706"/>
          </a:xfrm>
          <a:prstGeom prst="rect">
            <a:avLst/>
          </a:prstGeom>
        </p:spPr>
      </p:pic>
      <p:pic>
        <p:nvPicPr>
          <p:cNvPr id="12" name="Picture 11" descr="Clara grad 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6237" y="4495800"/>
            <a:ext cx="1520190" cy="1076706"/>
          </a:xfrm>
          <a:prstGeom prst="rect">
            <a:avLst/>
          </a:prstGeom>
        </p:spPr>
      </p:pic>
      <p:pic>
        <p:nvPicPr>
          <p:cNvPr id="13" name="Picture 12" descr="Clara grad 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6437" y="4495800"/>
            <a:ext cx="1520190" cy="1076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" y="381000"/>
            <a:ext cx="8928100" cy="914400"/>
          </a:xfrm>
        </p:spPr>
        <p:txBody>
          <a:bodyPr/>
          <a:lstStyle/>
          <a:p>
            <a:r>
              <a:rPr lang="en-US" dirty="0" smtClean="0"/>
              <a:t>The Questions in Pain Well Controlled 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this hospital stay, did you need medicine for </a:t>
            </a:r>
            <a:r>
              <a:rPr lang="en-US" dirty="0" smtClean="0"/>
              <a:t>pain?</a:t>
            </a:r>
          </a:p>
          <a:p>
            <a:r>
              <a:rPr lang="en-US" dirty="0" smtClean="0"/>
              <a:t>During </a:t>
            </a:r>
            <a:r>
              <a:rPr lang="en-US" dirty="0"/>
              <a:t>this hospital stay, how often was your pain well controlled? </a:t>
            </a:r>
            <a:endParaRPr lang="en-US" dirty="0" smtClean="0"/>
          </a:p>
          <a:p>
            <a:r>
              <a:rPr lang="en-US" dirty="0" smtClean="0"/>
              <a:t>During </a:t>
            </a:r>
            <a:r>
              <a:rPr lang="en-US" dirty="0"/>
              <a:t>this hospital stay, how often did the hospital staff do everything they could to help you with your pain?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036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‘Why’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37" y="1295400"/>
            <a:ext cx="8610600" cy="4495800"/>
          </a:xfrm>
        </p:spPr>
        <p:txBody>
          <a:bodyPr/>
          <a:lstStyle/>
          <a:p>
            <a:r>
              <a:rPr lang="en-US" dirty="0" smtClean="0"/>
              <a:t>Pain is most often the reason the patient is not still sick at home</a:t>
            </a:r>
          </a:p>
          <a:p>
            <a:r>
              <a:rPr lang="en-US" dirty="0" smtClean="0"/>
              <a:t>Pain in often an indication of a clinical issue</a:t>
            </a:r>
          </a:p>
          <a:p>
            <a:r>
              <a:rPr lang="en-US" dirty="0" smtClean="0"/>
              <a:t>Pain has a correlated influence over other composites</a:t>
            </a:r>
          </a:p>
          <a:p>
            <a:r>
              <a:rPr lang="en-US" dirty="0" smtClean="0"/>
              <a:t>Pain management brings providers and clinicians to the table for discussion of patient perception of care in a way that is purely related to clinical team patient care management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40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‘Why’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7" y="943246"/>
            <a:ext cx="7239000" cy="5406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26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2437" y="2285999"/>
            <a:ext cx="6039813" cy="324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19313153"/>
              </p:ext>
            </p:extLst>
          </p:nvPr>
        </p:nvGraphicFramePr>
        <p:xfrm>
          <a:off x="427037" y="4724400"/>
          <a:ext cx="8458200" cy="1290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" y="430306"/>
            <a:ext cx="2362200" cy="62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043" y="1143000"/>
            <a:ext cx="8610600" cy="14478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This is not a pain severity scale! </a:t>
            </a:r>
          </a:p>
          <a:p>
            <a:pPr>
              <a:buNone/>
            </a:pPr>
            <a:r>
              <a:rPr lang="en-US" sz="2400" dirty="0" smtClean="0"/>
              <a:t>This is a agreed-upon starting place, in which the goal is to move to the left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Patients Pain Scale </a:t>
            </a:r>
            <a:endParaRPr lang="en-US" dirty="0"/>
          </a:p>
        </p:txBody>
      </p:sp>
      <p:pic>
        <p:nvPicPr>
          <p:cNvPr id="4" name="Content Placeholder 3" descr="http://3.bp.blogspot.com/_D_Z-D2tzi14/S3R1j_l5ErI/AAAAAAAABpM/J9BI2RD0GEg/s640/painfaces0-6.pn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7" y="1143000"/>
            <a:ext cx="70866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4.bp.blogspot.com/_D_Z-D2tzi14/S3R2WxDSVNI/AAAAAAAABpU/F9aVHYeF7NM/s640/painfaces7-12.pn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7" y="3429000"/>
            <a:ext cx="73152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60437" y="5865167"/>
            <a:ext cx="7896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... 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is the rule??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5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and Provider Assessment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7" y="1219200"/>
            <a:ext cx="8610600" cy="4495800"/>
          </a:xfrm>
        </p:spPr>
        <p:txBody>
          <a:bodyPr/>
          <a:lstStyle/>
          <a:p>
            <a:r>
              <a:rPr lang="en-US" dirty="0" smtClean="0"/>
              <a:t>Do we have competencies associated with pain management 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1037" y="2579945"/>
            <a:ext cx="5257800" cy="3393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476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your Nursing Tool Box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38" y="1371600"/>
            <a:ext cx="8610600" cy="4495800"/>
          </a:xfrm>
        </p:spPr>
        <p:txBody>
          <a:bodyPr/>
          <a:lstStyle/>
          <a:p>
            <a:r>
              <a:rPr lang="en-US" dirty="0" smtClean="0"/>
              <a:t>“Mr. Jones, I want to do </a:t>
            </a:r>
            <a:r>
              <a:rPr lang="en-US" i="1" u="sng" dirty="0" smtClean="0"/>
              <a:t>everything I can to help with your pain</a:t>
            </a:r>
            <a:r>
              <a:rPr lang="en-US" i="1" u="sng" dirty="0"/>
              <a:t>,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let’s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try . . . </a:t>
            </a:r>
          </a:p>
          <a:p>
            <a:pPr marL="1258887" lvl="3" indent="0">
              <a:buNone/>
            </a:pPr>
            <a:r>
              <a:rPr lang="en-US" sz="2800" dirty="0" smtClean="0"/>
              <a:t>Positioning		Deep Breathing</a:t>
            </a:r>
          </a:p>
          <a:p>
            <a:pPr marL="1258887" lvl="3" indent="0">
              <a:buNone/>
            </a:pPr>
            <a:r>
              <a:rPr lang="en-US" sz="2800" dirty="0" smtClean="0"/>
              <a:t>Elevate			Splinting</a:t>
            </a:r>
          </a:p>
          <a:p>
            <a:pPr marL="1258887" lvl="3" indent="0">
              <a:buNone/>
            </a:pPr>
            <a:r>
              <a:rPr lang="en-US" sz="2800" dirty="0" smtClean="0"/>
              <a:t>Isolate			Relaxation techniques</a:t>
            </a:r>
          </a:p>
          <a:p>
            <a:pPr marL="1258887" lvl="3" indent="0">
              <a:buNone/>
            </a:pPr>
            <a:r>
              <a:rPr lang="en-US" sz="2800" dirty="0" smtClean="0"/>
              <a:t>Heat/cold		Music </a:t>
            </a:r>
          </a:p>
          <a:p>
            <a:pPr marL="1258887" lvl="3" indent="0">
              <a:buNone/>
            </a:pPr>
            <a:r>
              <a:rPr lang="en-US" sz="2800" dirty="0" smtClean="0"/>
              <a:t>Distraction		Aromatherapy</a:t>
            </a:r>
            <a:endParaRPr lang="en-US" sz="2800" dirty="0"/>
          </a:p>
          <a:p>
            <a:pPr marL="1258887" lvl="3" indent="0">
              <a:buNone/>
            </a:pPr>
            <a:r>
              <a:rPr lang="en-US" sz="2800" dirty="0" smtClean="0"/>
              <a:t>Massage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072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330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905161"/>
              </p:ext>
            </p:extLst>
          </p:nvPr>
        </p:nvGraphicFramePr>
        <p:xfrm>
          <a:off x="-30164" y="0"/>
          <a:ext cx="9266238" cy="6914976"/>
        </p:xfrm>
        <a:graphic>
          <a:graphicData uri="http://schemas.openxmlformats.org/drawingml/2006/table">
            <a:tbl>
              <a:tblPr/>
              <a:tblGrid>
                <a:gridCol w="4191001"/>
                <a:gridCol w="747089"/>
                <a:gridCol w="722646"/>
                <a:gridCol w="752758"/>
                <a:gridCol w="673107"/>
                <a:gridCol w="2179637"/>
              </a:tblGrid>
              <a:tr h="947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Gill Sans MT" pitchFamily="34" charset="0"/>
                        </a:rPr>
                        <a:t>HCAHPS Composites </a:t>
                      </a:r>
                    </a:p>
                  </a:txBody>
                  <a:tcPr marL="92361" marR="92361"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Gill Sans MT" pitchFamily="34" charset="0"/>
                        </a:rPr>
                        <a:t>1Q11-4Q11</a:t>
                      </a:r>
                    </a:p>
                  </a:txBody>
                  <a:tcPr marL="73152" marR="73152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Gill Sans MT" pitchFamily="34" charset="0"/>
                        </a:rPr>
                        <a:t>3Q12</a:t>
                      </a:r>
                    </a:p>
                  </a:txBody>
                  <a:tcPr marL="73152" marR="73152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Gill Sans MT" pitchFamily="34" charset="0"/>
                        </a:rPr>
                        <a:t>4Q12TD</a:t>
                      </a:r>
                    </a:p>
                  </a:txBody>
                  <a:tcPr marL="73152" marR="73152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4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∆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Gill Sans MT" pitchFamily="34" charset="0"/>
                        </a:rPr>
                        <a:t> Rank</a:t>
                      </a:r>
                    </a:p>
                  </a:txBody>
                  <a:tcPr marL="73152" marR="73152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Gill Sans MT" pitchFamily="34" charset="0"/>
                        </a:rPr>
                        <a:t>Tactics </a:t>
                      </a:r>
                    </a:p>
                  </a:txBody>
                  <a:tcPr marL="73152" marR="73152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26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</a:rPr>
                        <a:t>Patients who gave a rating of 9 or 10 (high)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</a:rPr>
                        <a:t>81</a:t>
                      </a:r>
                      <a:endParaRPr lang="en-US" sz="20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</a:rPr>
                        <a:t>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</a:rPr>
                        <a:t>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-3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endParaRPr lang="en-US" sz="1600" b="0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333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</a:rPr>
                        <a:t>Doctors always communicated well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</a:rPr>
                        <a:t>6</a:t>
                      </a:r>
                      <a:endParaRPr lang="en-US" sz="20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</a:rPr>
                        <a:t>33</a:t>
                      </a:r>
                      <a:endParaRPr lang="en-US" sz="20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</a:rPr>
                        <a:t>75</a:t>
                      </a:r>
                      <a:endParaRPr lang="en-US" sz="20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42</a:t>
                      </a:r>
                      <a:endParaRPr lang="en-US" sz="20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Physician</a:t>
                      </a:r>
                      <a:r>
                        <a:rPr lang="en-US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leader rounding, AIDET® </a:t>
                      </a:r>
                      <a:endParaRPr lang="en-US" sz="1600" b="0" i="1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083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</a:rPr>
                        <a:t>Nurses always communicated well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</a:rPr>
                        <a:t>13</a:t>
                      </a:r>
                      <a:endParaRPr lang="en-US" sz="20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</a:rPr>
                        <a:t>51</a:t>
                      </a:r>
                      <a:endParaRPr lang="en-US" sz="20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</a:rPr>
                        <a:t>74</a:t>
                      </a:r>
                      <a:endParaRPr lang="en-US" sz="20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23</a:t>
                      </a:r>
                      <a:endParaRPr lang="en-US" sz="20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Nurse</a:t>
                      </a:r>
                      <a:r>
                        <a:rPr lang="en-US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Leader rounding, white boards, AIDET®, IPC bedside shift report</a:t>
                      </a:r>
                      <a:endParaRPr lang="en-US" sz="1600" b="0" i="1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083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</a:rPr>
                        <a:t>Pain was always well controlled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</a:rPr>
                        <a:t>59</a:t>
                      </a:r>
                      <a:endParaRPr lang="en-US" sz="20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</a:rPr>
                        <a:t>64</a:t>
                      </a:r>
                      <a:endParaRPr lang="en-US" sz="20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</a:rPr>
                        <a:t>54</a:t>
                      </a:r>
                      <a:endParaRPr lang="en-US" sz="20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-10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Nurse Leader Rounding Hourly</a:t>
                      </a:r>
                      <a:r>
                        <a:rPr lang="en-US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Rounding℠ </a:t>
                      </a:r>
                      <a:endParaRPr lang="en-US" sz="1600" b="0" i="1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710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</a:rPr>
                        <a:t>Patients always received help as soon as they wanted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</a:rPr>
                        <a:t>40</a:t>
                      </a:r>
                      <a:endParaRPr lang="en-US" sz="20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</a:rPr>
                        <a:t>44</a:t>
                      </a:r>
                      <a:endParaRPr lang="en-US" sz="20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</a:rPr>
                        <a:t>66</a:t>
                      </a:r>
                      <a:endParaRPr lang="en-US" sz="20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22</a:t>
                      </a:r>
                      <a:endParaRPr lang="en-US" sz="20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Nurse Leader Rounding Hourly</a:t>
                      </a:r>
                      <a:r>
                        <a:rPr lang="en-US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Rounding℠ </a:t>
                      </a:r>
                      <a:endParaRPr lang="en-US" sz="1600" b="0" i="1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48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</a:rPr>
                        <a:t>Always quiet at night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</a:rPr>
                        <a:t>17</a:t>
                      </a:r>
                      <a:endParaRPr lang="en-US" sz="20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</a:rPr>
                        <a:t>30</a:t>
                      </a:r>
                      <a:endParaRPr lang="en-US" sz="20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</a:rPr>
                        <a:t>57</a:t>
                      </a:r>
                      <a:endParaRPr lang="en-US" sz="20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57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Interdepartmental </a:t>
                      </a:r>
                      <a:r>
                        <a:rPr lang="en-US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Survey</a:t>
                      </a:r>
                    </a:p>
                    <a:p>
                      <a:pPr algn="ctr" fontAlgn="b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&amp; </a:t>
                      </a:r>
                      <a:r>
                        <a:rPr lang="en-US" sz="16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Interdepartmental </a:t>
                      </a:r>
                      <a:r>
                        <a:rPr lang="en-US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Rounding </a:t>
                      </a:r>
                      <a:endParaRPr lang="en-US" sz="1600" b="0" i="1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90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</a:rPr>
                        <a:t>Room was always clean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</a:rPr>
                        <a:t>77</a:t>
                      </a:r>
                      <a:endParaRPr lang="en-US" sz="20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</a:rPr>
                        <a:t>59</a:t>
                      </a:r>
                      <a:endParaRPr lang="en-US" sz="20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</a:rPr>
                        <a:t>74</a:t>
                      </a:r>
                      <a:endParaRPr lang="en-US" sz="20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n-US" sz="20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15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</a:rPr>
                        <a:t>Staff always explained about medicines before </a:t>
                      </a: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</a:rPr>
                        <a:t>giving </a:t>
                      </a:r>
                      <a:r>
                        <a:rPr lang="en-US" sz="2000" dirty="0">
                          <a:effectLst/>
                          <a:latin typeface="Calibri"/>
                          <a:ea typeface="Calibri"/>
                        </a:rPr>
                        <a:t>to patients.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</a:rPr>
                        <a:t>88</a:t>
                      </a:r>
                      <a:endParaRPr lang="en-US" sz="20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</a:rPr>
                        <a:t>63</a:t>
                      </a:r>
                      <a:endParaRPr lang="en-US" sz="20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</a:rPr>
                        <a:t>73</a:t>
                      </a:r>
                      <a:endParaRPr lang="en-US" sz="20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20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AIDET®</a:t>
                      </a:r>
                      <a:r>
                        <a:rPr lang="en-US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, Bedside Shift Report, M in Box</a:t>
                      </a:r>
                      <a:endParaRPr lang="en-US" sz="1600" b="0" i="1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315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</a:rPr>
                        <a:t>Yes, patients were given information about what to do during their recovery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</a:rPr>
                        <a:t>54</a:t>
                      </a:r>
                      <a:endParaRPr lang="en-US" sz="20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</a:rPr>
                        <a:t>83</a:t>
                      </a:r>
                      <a:endParaRPr lang="en-US" sz="20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</a:rPr>
                        <a:t>88</a:t>
                      </a:r>
                      <a:endParaRPr lang="en-US" sz="20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Post visit clinical  calls</a:t>
                      </a:r>
                      <a:endParaRPr lang="en-US" sz="1600" b="0" i="1" u="none" strike="noStrike" baseline="0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5342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7" y="457200"/>
            <a:ext cx="8928100" cy="914400"/>
          </a:xfrm>
        </p:spPr>
        <p:txBody>
          <a:bodyPr/>
          <a:lstStyle/>
          <a:p>
            <a:r>
              <a:rPr lang="en-US" dirty="0" smtClean="0"/>
              <a:t>Use your SG Tool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842" y="762000"/>
            <a:ext cx="8762999" cy="5257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i="1" dirty="0" smtClean="0">
                <a:solidFill>
                  <a:srgbClr val="C00000"/>
                </a:solidFill>
              </a:rPr>
              <a:t>Huddles</a:t>
            </a:r>
            <a:r>
              <a:rPr lang="en-US" dirty="0" smtClean="0"/>
              <a:t> utilized to update on results progress and patients with unresolved pain, share what has worked and </a:t>
            </a:r>
            <a:r>
              <a:rPr lang="en-US" dirty="0"/>
              <a:t>to highlight </a:t>
            </a:r>
            <a:r>
              <a:rPr lang="en-US" dirty="0" smtClean="0"/>
              <a:t>wins</a:t>
            </a:r>
          </a:p>
          <a:p>
            <a:r>
              <a:rPr lang="en-US" i="1" dirty="0" smtClean="0">
                <a:solidFill>
                  <a:srgbClr val="C00000"/>
                </a:solidFill>
              </a:rPr>
              <a:t>Whiteboards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used to document </a:t>
            </a:r>
            <a:r>
              <a:rPr lang="en-US" dirty="0" smtClean="0"/>
              <a:t> established pain goal  </a:t>
            </a:r>
            <a:r>
              <a:rPr lang="en-US" dirty="0"/>
              <a:t>for every patient </a:t>
            </a:r>
            <a:r>
              <a:rPr lang="en-US" dirty="0" smtClean="0"/>
              <a:t>and when next dose is available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i="1" dirty="0">
                <a:solidFill>
                  <a:srgbClr val="C00000"/>
                </a:solidFill>
              </a:rPr>
              <a:t>Hourly Rounding® 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dirty="0"/>
              <a:t>focus the eight behaviors </a:t>
            </a:r>
            <a:r>
              <a:rPr lang="en-US" dirty="0" smtClean="0"/>
              <a:t>to </a:t>
            </a:r>
            <a:r>
              <a:rPr lang="en-US" dirty="0"/>
              <a:t>ensuring pain is well </a:t>
            </a:r>
            <a:r>
              <a:rPr lang="en-US" dirty="0" smtClean="0"/>
              <a:t>managed and include </a:t>
            </a:r>
            <a:r>
              <a:rPr lang="en-US" dirty="0"/>
              <a:t>the </a:t>
            </a:r>
            <a:r>
              <a:rPr lang="en-US" dirty="0" smtClean="0"/>
              <a:t>family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i="1" dirty="0" smtClean="0">
              <a:solidFill>
                <a:srgbClr val="C0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95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Your SG Tool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7" y="1143000"/>
            <a:ext cx="8610600" cy="5410200"/>
          </a:xfrm>
        </p:spPr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</a:rPr>
              <a:t>Bedside shift report </a:t>
            </a:r>
            <a:r>
              <a:rPr lang="en-US" dirty="0" smtClean="0"/>
              <a:t>ensuring  that pain is included in the conversation 100% of the time and that the patient can report back the side effects of their new pain medications</a:t>
            </a:r>
          </a:p>
          <a:p>
            <a:pPr>
              <a:spcBef>
                <a:spcPts val="0"/>
              </a:spcBef>
            </a:pPr>
            <a:r>
              <a:rPr lang="en-US" i="1" dirty="0" smtClean="0">
                <a:solidFill>
                  <a:srgbClr val="C00000"/>
                </a:solidFill>
              </a:rPr>
              <a:t>Post visit clinical call  </a:t>
            </a:r>
            <a:r>
              <a:rPr lang="en-US" dirty="0" smtClean="0"/>
              <a:t>questions directed at  </a:t>
            </a:r>
            <a:r>
              <a:rPr lang="en-US" dirty="0"/>
              <a:t>making sure the patient is </a:t>
            </a:r>
            <a:r>
              <a:rPr lang="en-US" dirty="0" smtClean="0"/>
              <a:t>progressing as expected </a:t>
            </a:r>
            <a:endParaRPr lang="en-US" dirty="0"/>
          </a:p>
          <a:p>
            <a:pPr marL="403225" lvl="1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Sample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Questions:</a:t>
            </a:r>
          </a:p>
          <a:p>
            <a:pPr marL="746125" lvl="1" indent="-342900">
              <a:spcBef>
                <a:spcPts val="0"/>
              </a:spcBef>
            </a:pPr>
            <a:r>
              <a:rPr lang="en-US" sz="2400" dirty="0"/>
              <a:t>“Did you get your prescription for your pain medication filled”</a:t>
            </a:r>
          </a:p>
          <a:p>
            <a:pPr marL="746125" lvl="1" indent="-342900"/>
            <a:r>
              <a:rPr lang="en-US" sz="2400" dirty="0"/>
              <a:t>“Tell me when you last took pain medication and has it </a:t>
            </a:r>
            <a:r>
              <a:rPr lang="en-US" sz="2400" dirty="0" smtClean="0"/>
              <a:t>helped your </a:t>
            </a:r>
            <a:r>
              <a:rPr lang="en-US" sz="2400" dirty="0"/>
              <a:t>pain?”</a:t>
            </a:r>
          </a:p>
          <a:p>
            <a:pPr marL="746125" lvl="1" indent="-342900"/>
            <a:r>
              <a:rPr lang="en-US" sz="2400" dirty="0"/>
              <a:t>“Is your pain better today than yesterday or progressing as </a:t>
            </a:r>
            <a:r>
              <a:rPr lang="en-US" sz="2400" dirty="0" smtClean="0"/>
              <a:t>you </a:t>
            </a:r>
            <a:r>
              <a:rPr lang="en-US" sz="2400" dirty="0"/>
              <a:t>expect?”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63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Individualized Patient Care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" t="22168" r="12464" b="12274"/>
          <a:stretch/>
        </p:blipFill>
        <p:spPr>
          <a:xfrm>
            <a:off x="808037" y="1371600"/>
            <a:ext cx="7620000" cy="51989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 bwMode="auto">
          <a:xfrm>
            <a:off x="1189037" y="4572000"/>
            <a:ext cx="7086600" cy="1371600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solidFill>
                  <a:schemeClr val="bg1"/>
                </a:solidFill>
              </a:ln>
              <a:noFill/>
              <a:effectLst/>
              <a:latin typeface="Arial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0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38" y="1371600"/>
            <a:ext cx="8610600" cy="4495800"/>
          </a:xfrm>
        </p:spPr>
        <p:txBody>
          <a:bodyPr/>
          <a:lstStyle/>
          <a:p>
            <a:r>
              <a:rPr lang="en-US" dirty="0" smtClean="0"/>
              <a:t>Nurse Leader Rounds</a:t>
            </a:r>
          </a:p>
          <a:p>
            <a:r>
              <a:rPr lang="en-US" dirty="0" smtClean="0"/>
              <a:t>Post-visit phone calls</a:t>
            </a:r>
          </a:p>
          <a:p>
            <a:r>
              <a:rPr lang="en-US" dirty="0" smtClean="0"/>
              <a:t>Logs</a:t>
            </a:r>
          </a:p>
          <a:p>
            <a:r>
              <a:rPr lang="en-US" dirty="0" smtClean="0"/>
              <a:t>Huddles</a:t>
            </a:r>
          </a:p>
          <a:p>
            <a:r>
              <a:rPr lang="en-US" dirty="0" smtClean="0"/>
              <a:t>Chart audits </a:t>
            </a:r>
          </a:p>
          <a:p>
            <a:r>
              <a:rPr lang="en-US" dirty="0" smtClean="0"/>
              <a:t>Rewarding and Recognizing/ Coaching and Counseling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Inspiration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Role modeling </a:t>
            </a:r>
          </a:p>
          <a:p>
            <a:r>
              <a:rPr lang="en-US" dirty="0" smtClean="0"/>
              <a:t>Making pain management a important part of clinical practice </a:t>
            </a:r>
          </a:p>
          <a:p>
            <a:r>
              <a:rPr lang="en-US" dirty="0" smtClean="0"/>
              <a:t>Share stories!</a:t>
            </a:r>
          </a:p>
          <a:p>
            <a:r>
              <a:rPr lang="en-US" dirty="0" smtClean="0"/>
              <a:t>Share comments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49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37" y="1371600"/>
            <a:ext cx="8610600" cy="48768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nvolve the medical staff in developing patient protocols and treatment regimens </a:t>
            </a:r>
            <a:r>
              <a:rPr lang="en-US" dirty="0"/>
              <a:t> </a:t>
            </a:r>
            <a:r>
              <a:rPr lang="en-US" dirty="0" smtClean="0"/>
              <a:t>for our most challenging patients</a:t>
            </a:r>
          </a:p>
          <a:p>
            <a:r>
              <a:rPr lang="en-US" dirty="0" smtClean="0"/>
              <a:t>Develop criteria for defining ‘unresolved pain’ event </a:t>
            </a:r>
            <a:endParaRPr lang="en-US" dirty="0"/>
          </a:p>
          <a:p>
            <a:r>
              <a:rPr lang="en-US" dirty="0" smtClean="0"/>
              <a:t>Nurse Manager intervenes with physician in 100% of unresolved pain events</a:t>
            </a:r>
          </a:p>
          <a:p>
            <a:r>
              <a:rPr lang="en-US" dirty="0" smtClean="0"/>
              <a:t>All unresolved pain events included in Huddles, just like falls or other sentinel events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to the Next Level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20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to the Next Level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38" y="1371600"/>
            <a:ext cx="8610600" cy="4495800"/>
          </a:xfrm>
        </p:spPr>
        <p:txBody>
          <a:bodyPr/>
          <a:lstStyle/>
          <a:p>
            <a:r>
              <a:rPr lang="en-US" dirty="0"/>
              <a:t>Remove language “drug seeking” – remove judgment</a:t>
            </a:r>
          </a:p>
          <a:p>
            <a:r>
              <a:rPr lang="en-US" dirty="0"/>
              <a:t>Share research on </a:t>
            </a:r>
            <a:r>
              <a:rPr lang="en-US" dirty="0" smtClean="0"/>
              <a:t>“Opiate </a:t>
            </a:r>
            <a:r>
              <a:rPr lang="en-US" dirty="0"/>
              <a:t>Tolerant” patients</a:t>
            </a:r>
          </a:p>
          <a:p>
            <a:r>
              <a:rPr lang="en-US" dirty="0" smtClean="0"/>
              <a:t>Ancillary and support departments such as PT, RT and Pharmacy involvement in shared departmental care planning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87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Chronic Pain Patients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37" y="1447800"/>
            <a:ext cx="8610600" cy="4800600"/>
          </a:xfrm>
        </p:spPr>
        <p:txBody>
          <a:bodyPr/>
          <a:lstStyle/>
          <a:p>
            <a:r>
              <a:rPr lang="en-US" dirty="0" smtClean="0"/>
              <a:t>RN </a:t>
            </a:r>
            <a:r>
              <a:rPr lang="en-US" dirty="0"/>
              <a:t>to accompany  </a:t>
            </a:r>
            <a:r>
              <a:rPr lang="en-US" dirty="0" smtClean="0"/>
              <a:t>provider  </a:t>
            </a:r>
            <a:r>
              <a:rPr lang="en-US" dirty="0"/>
              <a:t>on rounds </a:t>
            </a:r>
            <a:r>
              <a:rPr lang="en-US" u="sng" dirty="0"/>
              <a:t>daily</a:t>
            </a:r>
            <a:r>
              <a:rPr lang="en-US" dirty="0"/>
              <a:t> to discuss and solidify pain management </a:t>
            </a:r>
            <a:r>
              <a:rPr lang="en-US" dirty="0" smtClean="0"/>
              <a:t>plan</a:t>
            </a:r>
            <a:endParaRPr lang="en-US" dirty="0"/>
          </a:p>
          <a:p>
            <a:r>
              <a:rPr lang="en-US" dirty="0"/>
              <a:t>RN’s to validate pain management plan of care during each bedside shift report </a:t>
            </a:r>
            <a:r>
              <a:rPr lang="en-US" u="sng" dirty="0" smtClean="0"/>
              <a:t>daily</a:t>
            </a:r>
            <a:endParaRPr lang="en-US" dirty="0"/>
          </a:p>
          <a:p>
            <a:r>
              <a:rPr lang="en-US" dirty="0"/>
              <a:t>RN’s to offer other comfort measures such as repositioning, pillows, ice pack, dimming lights, etc. to demonstrate compassion and assist with patient comfort </a:t>
            </a:r>
            <a:r>
              <a:rPr lang="en-US" dirty="0" smtClean="0"/>
              <a:t>level</a:t>
            </a:r>
          </a:p>
          <a:p>
            <a:r>
              <a:rPr lang="en-US" dirty="0"/>
              <a:t>Shift leaders to round </a:t>
            </a:r>
            <a:r>
              <a:rPr lang="en-US" dirty="0" smtClean="0"/>
              <a:t>on </a:t>
            </a:r>
            <a:r>
              <a:rPr lang="en-US" dirty="0"/>
              <a:t>patients </a:t>
            </a:r>
            <a:r>
              <a:rPr lang="en-US" u="sng" dirty="0"/>
              <a:t>daily</a:t>
            </a:r>
            <a:r>
              <a:rPr lang="en-US" dirty="0"/>
              <a:t> to validate </a:t>
            </a:r>
            <a:r>
              <a:rPr lang="en-US" dirty="0" smtClean="0"/>
              <a:t>agreed upon  </a:t>
            </a:r>
            <a:r>
              <a:rPr lang="en-US" dirty="0"/>
              <a:t>behaviors</a:t>
            </a:r>
            <a:endParaRPr lang="en-US" dirty="0" smtClean="0"/>
          </a:p>
          <a:p>
            <a:pPr marL="0" indent="0">
              <a:buNone/>
            </a:pPr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5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53988" y="460666"/>
            <a:ext cx="8928100" cy="9144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Execution Framework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i="1" dirty="0" smtClean="0">
                <a:ea typeface="ＭＳ Ｐゴシック" pitchFamily="34" charset="-128"/>
              </a:rPr>
              <a:t>Evidence-Based Leadership</a:t>
            </a:r>
            <a:r>
              <a:rPr lang="en-US" i="1" baseline="30000" dirty="0" smtClean="0">
                <a:ea typeface="ＭＳ Ｐゴシック" pitchFamily="34" charset="-128"/>
              </a:rPr>
              <a:t>SM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5926138" y="2743875"/>
            <a:ext cx="1870075" cy="1143000"/>
          </a:xfrm>
          <a:prstGeom prst="chevron">
            <a:avLst>
              <a:gd name="adj" fmla="val 40903"/>
            </a:avLst>
          </a:prstGeom>
          <a:solidFill>
            <a:schemeClr val="hlink"/>
          </a:solidFill>
          <a:ln w="1905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7380288" y="2743875"/>
            <a:ext cx="1774825" cy="1143000"/>
          </a:xfrm>
          <a:prstGeom prst="chevron">
            <a:avLst>
              <a:gd name="adj" fmla="val 38819"/>
            </a:avLst>
          </a:prstGeom>
          <a:solidFill>
            <a:schemeClr val="hlink"/>
          </a:solidFill>
          <a:ln w="1905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035300" y="2743875"/>
            <a:ext cx="1774825" cy="1143000"/>
          </a:xfrm>
          <a:prstGeom prst="chevron">
            <a:avLst>
              <a:gd name="adj" fmla="val 38819"/>
            </a:avLst>
          </a:prstGeom>
          <a:solidFill>
            <a:srgbClr val="FFCC00"/>
          </a:solidFill>
          <a:ln w="1587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416425" y="2743875"/>
            <a:ext cx="1774825" cy="1143000"/>
          </a:xfrm>
          <a:prstGeom prst="chevron">
            <a:avLst>
              <a:gd name="adj" fmla="val 38819"/>
            </a:avLst>
          </a:prstGeom>
          <a:solidFill>
            <a:srgbClr val="FFCC00"/>
          </a:solidFill>
          <a:ln w="1587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7183" name="Group 6"/>
          <p:cNvGrpSpPr>
            <a:grpSpLocks/>
          </p:cNvGrpSpPr>
          <p:nvPr/>
        </p:nvGrpSpPr>
        <p:grpSpPr bwMode="auto">
          <a:xfrm>
            <a:off x="150813" y="2743200"/>
            <a:ext cx="3159125" cy="1143000"/>
            <a:chOff x="24" y="1679"/>
            <a:chExt cx="1965" cy="768"/>
          </a:xfrm>
        </p:grpSpPr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885" y="1679"/>
              <a:ext cx="1104" cy="768"/>
            </a:xfrm>
            <a:prstGeom prst="chevron">
              <a:avLst>
                <a:gd name="adj" fmla="val 35938"/>
              </a:avLst>
            </a:prstGeom>
            <a:solidFill>
              <a:srgbClr val="333399"/>
            </a:solidFill>
            <a:ln w="19050" algn="ctr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24" y="1679"/>
              <a:ext cx="1104" cy="768"/>
            </a:xfrm>
            <a:prstGeom prst="homePlate">
              <a:avLst>
                <a:gd name="adj" fmla="val 35938"/>
              </a:avLst>
            </a:prstGeom>
            <a:solidFill>
              <a:srgbClr val="333399"/>
            </a:solidFill>
            <a:ln w="19050" algn="ctr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184" name="Text Box 9"/>
          <p:cNvSpPr txBox="1">
            <a:spLocks noChangeArrowheads="1"/>
          </p:cNvSpPr>
          <p:nvPr/>
        </p:nvSpPr>
        <p:spPr bwMode="auto">
          <a:xfrm>
            <a:off x="6313488" y="3162300"/>
            <a:ext cx="1485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cs typeface="Arial" pitchFamily="34" charset="0"/>
              </a:rPr>
              <a:t>Standardization</a:t>
            </a:r>
          </a:p>
        </p:txBody>
      </p:sp>
      <p:sp>
        <p:nvSpPr>
          <p:cNvPr id="7185" name="Text Box 10"/>
          <p:cNvSpPr txBox="1">
            <a:spLocks noChangeArrowheads="1"/>
          </p:cNvSpPr>
          <p:nvPr/>
        </p:nvSpPr>
        <p:spPr bwMode="auto">
          <a:xfrm>
            <a:off x="7678738" y="3162300"/>
            <a:ext cx="1487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cs typeface="Arial" pitchFamily="34" charset="0"/>
              </a:rPr>
              <a:t>Accelerators</a:t>
            </a:r>
          </a:p>
        </p:txBody>
      </p:sp>
      <p:sp>
        <p:nvSpPr>
          <p:cNvPr id="7186" name="Text Box 11"/>
          <p:cNvSpPr txBox="1">
            <a:spLocks noChangeArrowheads="1"/>
          </p:cNvSpPr>
          <p:nvPr/>
        </p:nvSpPr>
        <p:spPr bwMode="auto">
          <a:xfrm>
            <a:off x="3333750" y="3078163"/>
            <a:ext cx="13319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cs typeface="Arial" pitchFamily="34" charset="0"/>
              </a:rPr>
              <a:t>Must </a:t>
            </a:r>
            <a:br>
              <a:rPr lang="en-US" sz="1400" b="1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1400" b="1" dirty="0" smtClean="0">
                <a:solidFill>
                  <a:srgbClr val="000000"/>
                </a:solidFill>
                <a:cs typeface="Arial" pitchFamily="34" charset="0"/>
              </a:rPr>
              <a:t>Haves</a:t>
            </a:r>
            <a:r>
              <a:rPr lang="en-US" sz="1400" b="1" baseline="30000" dirty="0" smtClean="0">
                <a:solidFill>
                  <a:srgbClr val="000000"/>
                </a:solidFill>
                <a:cs typeface="Arial" pitchFamily="34" charset="0"/>
              </a:rPr>
              <a:t>®</a:t>
            </a:r>
          </a:p>
        </p:txBody>
      </p:sp>
      <p:sp>
        <p:nvSpPr>
          <p:cNvPr id="7187" name="Text Box 12"/>
          <p:cNvSpPr txBox="1">
            <a:spLocks noChangeArrowheads="1"/>
          </p:cNvSpPr>
          <p:nvPr/>
        </p:nvSpPr>
        <p:spPr bwMode="auto">
          <a:xfrm>
            <a:off x="4795838" y="3078163"/>
            <a:ext cx="13081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cs typeface="Arial" pitchFamily="34" charset="0"/>
              </a:rPr>
              <a:t>Performance Gap</a:t>
            </a:r>
          </a:p>
        </p:txBody>
      </p:sp>
      <p:sp>
        <p:nvSpPr>
          <p:cNvPr id="7188" name="Text Box 13"/>
          <p:cNvSpPr txBox="1">
            <a:spLocks noChangeArrowheads="1"/>
          </p:cNvSpPr>
          <p:nvPr/>
        </p:nvSpPr>
        <p:spPr bwMode="auto">
          <a:xfrm>
            <a:off x="227013" y="2927350"/>
            <a:ext cx="13335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cs typeface="Arial" pitchFamily="34" charset="0"/>
              </a:rPr>
              <a:t>Objective Evaluation System</a:t>
            </a:r>
            <a:endParaRPr lang="en-US" sz="1400" b="1" baseline="300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189" name="Text Box 14"/>
          <p:cNvSpPr txBox="1">
            <a:spLocks noChangeArrowheads="1"/>
          </p:cNvSpPr>
          <p:nvPr/>
        </p:nvSpPr>
        <p:spPr bwMode="auto">
          <a:xfrm>
            <a:off x="1868488" y="3048000"/>
            <a:ext cx="13081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cs typeface="Arial" pitchFamily="34" charset="0"/>
              </a:rPr>
              <a:t>Leader Development</a:t>
            </a:r>
          </a:p>
        </p:txBody>
      </p:sp>
      <p:sp>
        <p:nvSpPr>
          <p:cNvPr id="7190" name="Line 15"/>
          <p:cNvSpPr>
            <a:spLocks noChangeShapeType="1"/>
          </p:cNvSpPr>
          <p:nvPr/>
        </p:nvSpPr>
        <p:spPr bwMode="auto">
          <a:xfrm flipV="1">
            <a:off x="4618038" y="1371600"/>
            <a:ext cx="3925887" cy="914400"/>
          </a:xfrm>
          <a:prstGeom prst="line">
            <a:avLst/>
          </a:prstGeom>
          <a:noFill/>
          <a:ln w="149225">
            <a:solidFill>
              <a:srgbClr val="969696"/>
            </a:solidFill>
            <a:bevel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7191" name="Rectangle 16"/>
          <p:cNvSpPr>
            <a:spLocks noChangeArrowheads="1"/>
          </p:cNvSpPr>
          <p:nvPr/>
        </p:nvSpPr>
        <p:spPr bwMode="auto">
          <a:xfrm>
            <a:off x="1231900" y="1981200"/>
            <a:ext cx="11049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fontAlgn="base">
              <a:lnSpc>
                <a:spcPct val="85000"/>
              </a:lnSpc>
              <a:spcBef>
                <a:spcPct val="50000"/>
              </a:spcBef>
              <a:spcAft>
                <a:spcPts val="100"/>
              </a:spcAft>
              <a:buClr>
                <a:srgbClr val="000000"/>
              </a:buClr>
              <a:buFont typeface="Book Antiqua" pitchFamily="18" charset="0"/>
              <a:buNone/>
            </a:pPr>
            <a:r>
              <a:rPr lang="en-US" sz="1600" b="1" dirty="0" smtClean="0">
                <a:solidFill>
                  <a:srgbClr val="000000"/>
                </a:solidFill>
                <a:cs typeface="Arial" pitchFamily="34" charset="0"/>
              </a:rPr>
              <a:t>Foundation</a:t>
            </a:r>
          </a:p>
        </p:txBody>
      </p:sp>
      <p:sp>
        <p:nvSpPr>
          <p:cNvPr id="7192" name="Rectangle 17"/>
          <p:cNvSpPr>
            <a:spLocks noChangeArrowheads="1"/>
          </p:cNvSpPr>
          <p:nvPr/>
        </p:nvSpPr>
        <p:spPr bwMode="auto">
          <a:xfrm rot="-769946">
            <a:off x="4902200" y="1773238"/>
            <a:ext cx="13303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fontAlgn="base">
              <a:lnSpc>
                <a:spcPct val="85000"/>
              </a:lnSpc>
              <a:spcBef>
                <a:spcPct val="50000"/>
              </a:spcBef>
              <a:spcAft>
                <a:spcPts val="100"/>
              </a:spcAft>
              <a:buClr>
                <a:srgbClr val="000000"/>
              </a:buClr>
              <a:buFont typeface="Book Antiqua" pitchFamily="18" charset="0"/>
              <a:buNone/>
            </a:pPr>
            <a:r>
              <a:rPr lang="en-US" sz="1600" b="1" dirty="0" smtClean="0">
                <a:solidFill>
                  <a:srgbClr val="000000"/>
                </a:solidFill>
                <a:cs typeface="Arial" pitchFamily="34" charset="0"/>
              </a:rPr>
              <a:t>Breakthrough</a:t>
            </a:r>
          </a:p>
        </p:txBody>
      </p:sp>
      <p:sp>
        <p:nvSpPr>
          <p:cNvPr id="7193" name="Line 18"/>
          <p:cNvSpPr>
            <a:spLocks noChangeShapeType="1"/>
          </p:cNvSpPr>
          <p:nvPr/>
        </p:nvSpPr>
        <p:spPr bwMode="auto">
          <a:xfrm>
            <a:off x="115888" y="2286000"/>
            <a:ext cx="4540250" cy="1588"/>
          </a:xfrm>
          <a:prstGeom prst="line">
            <a:avLst/>
          </a:prstGeom>
          <a:noFill/>
          <a:ln w="149225">
            <a:solidFill>
              <a:srgbClr val="969696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7194" name="Rectangle 19"/>
          <p:cNvSpPr>
            <a:spLocks noChangeArrowheads="1"/>
          </p:cNvSpPr>
          <p:nvPr/>
        </p:nvSpPr>
        <p:spPr bwMode="auto">
          <a:xfrm>
            <a:off x="263525" y="2459038"/>
            <a:ext cx="1804988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fontAlgn="base">
              <a:lnSpc>
                <a:spcPct val="85000"/>
              </a:lnSpc>
              <a:spcBef>
                <a:spcPct val="50000"/>
              </a:spcBef>
              <a:spcAft>
                <a:spcPts val="100"/>
              </a:spcAft>
              <a:buClr>
                <a:srgbClr val="000000"/>
              </a:buClr>
              <a:buFont typeface="Book Antiqua" pitchFamily="18" charset="0"/>
              <a:buNone/>
            </a:pPr>
            <a:r>
              <a:rPr lang="en-US" sz="1600" b="1" dirty="0" smtClean="0">
                <a:solidFill>
                  <a:srgbClr val="000000"/>
                </a:solidFill>
                <a:cs typeface="Arial" pitchFamily="34" charset="0"/>
              </a:rPr>
              <a:t>STUDER GROUP</a:t>
            </a:r>
            <a:r>
              <a:rPr lang="en-US" sz="1600" b="1" baseline="30000" dirty="0" smtClean="0">
                <a:solidFill>
                  <a:srgbClr val="000000"/>
                </a:solidFill>
                <a:cs typeface="Arial" pitchFamily="34" charset="0"/>
              </a:rPr>
              <a:t>®</a:t>
            </a:r>
            <a:r>
              <a:rPr lang="en-US" sz="1600" b="1" dirty="0" smtClean="0">
                <a:solidFill>
                  <a:srgbClr val="000000"/>
                </a:solidFill>
                <a:cs typeface="Arial" pitchFamily="34" charset="0"/>
              </a:rPr>
              <a:t>:</a:t>
            </a:r>
          </a:p>
        </p:txBody>
      </p:sp>
      <p:sp>
        <p:nvSpPr>
          <p:cNvPr id="7195" name="Text Box 21"/>
          <p:cNvSpPr txBox="1">
            <a:spLocks noChangeArrowheads="1"/>
          </p:cNvSpPr>
          <p:nvPr/>
        </p:nvSpPr>
        <p:spPr bwMode="auto">
          <a:xfrm>
            <a:off x="3309937" y="4216400"/>
            <a:ext cx="1588955" cy="283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rIns="45720">
            <a:spAutoFit/>
          </a:bodyPr>
          <a:lstStyle>
            <a:lvl1pPr marL="169863" indent="-169863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85000"/>
              </a:lnSpc>
              <a:spcBef>
                <a:spcPct val="20000"/>
              </a:spcBef>
              <a:spcAft>
                <a:spcPts val="30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r>
              <a:rPr lang="en-US" sz="1300" i="1" dirty="0" smtClean="0">
                <a:solidFill>
                  <a:schemeClr val="accent1"/>
                </a:solidFill>
                <a:cs typeface="Arial" pitchFamily="34" charset="0"/>
              </a:rPr>
              <a:t>Huddles</a:t>
            </a:r>
          </a:p>
          <a:p>
            <a:pPr eaLnBrk="1" fontAlgn="base" hangingPunct="1">
              <a:lnSpc>
                <a:spcPct val="85000"/>
              </a:lnSpc>
              <a:spcBef>
                <a:spcPct val="20000"/>
              </a:spcBef>
              <a:spcAft>
                <a:spcPts val="30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r>
              <a:rPr lang="en-US" sz="1300" i="1" dirty="0" smtClean="0">
                <a:solidFill>
                  <a:schemeClr val="accent1"/>
                </a:solidFill>
                <a:cs typeface="Arial" pitchFamily="34" charset="0"/>
              </a:rPr>
              <a:t>Nurse Leader Rounds</a:t>
            </a:r>
          </a:p>
          <a:p>
            <a:pPr eaLnBrk="1" fontAlgn="base" hangingPunct="1">
              <a:lnSpc>
                <a:spcPct val="85000"/>
              </a:lnSpc>
              <a:spcBef>
                <a:spcPct val="20000"/>
              </a:spcBef>
              <a:spcAft>
                <a:spcPts val="30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r>
              <a:rPr lang="en-US" sz="1300" i="1" dirty="0" smtClean="0">
                <a:solidFill>
                  <a:schemeClr val="accent1"/>
                </a:solidFill>
                <a:cs typeface="Arial" pitchFamily="34" charset="0"/>
              </a:rPr>
              <a:t>Hourly Rounding℠ </a:t>
            </a:r>
          </a:p>
          <a:p>
            <a:pPr eaLnBrk="1" fontAlgn="base" hangingPunct="1">
              <a:lnSpc>
                <a:spcPct val="85000"/>
              </a:lnSpc>
              <a:spcBef>
                <a:spcPct val="20000"/>
              </a:spcBef>
              <a:spcAft>
                <a:spcPts val="30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r>
              <a:rPr lang="en-US" sz="1300" i="1" dirty="0" smtClean="0">
                <a:solidFill>
                  <a:schemeClr val="accent1"/>
                </a:solidFill>
                <a:cs typeface="Arial" pitchFamily="34" charset="0"/>
              </a:rPr>
              <a:t>Post Visit Clinical   calls</a:t>
            </a:r>
          </a:p>
          <a:p>
            <a:pPr eaLnBrk="1" fontAlgn="base" hangingPunct="1">
              <a:lnSpc>
                <a:spcPct val="85000"/>
              </a:lnSpc>
              <a:spcBef>
                <a:spcPct val="20000"/>
              </a:spcBef>
              <a:spcAft>
                <a:spcPts val="30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r>
              <a:rPr lang="en-US" sz="1300" i="1" dirty="0" smtClean="0">
                <a:solidFill>
                  <a:schemeClr val="accent1"/>
                </a:solidFill>
                <a:cs typeface="Arial" pitchFamily="34" charset="0"/>
              </a:rPr>
              <a:t>Nurse Toolbox </a:t>
            </a:r>
          </a:p>
          <a:p>
            <a:pPr eaLnBrk="1" fontAlgn="base" hangingPunct="1">
              <a:lnSpc>
                <a:spcPct val="85000"/>
              </a:lnSpc>
              <a:spcBef>
                <a:spcPct val="20000"/>
              </a:spcBef>
              <a:spcAft>
                <a:spcPts val="30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r>
              <a:rPr lang="en-US" sz="1300" i="1" smtClean="0">
                <a:solidFill>
                  <a:schemeClr val="accent1"/>
                </a:solidFill>
                <a:cs typeface="Arial" pitchFamily="34" charset="0"/>
              </a:rPr>
              <a:t>Collaboration! </a:t>
            </a:r>
            <a:endParaRPr lang="en-US" sz="1300" i="1" dirty="0" smtClean="0">
              <a:solidFill>
                <a:schemeClr val="accent1"/>
              </a:solidFill>
              <a:cs typeface="Arial" pitchFamily="34" charset="0"/>
            </a:endParaRPr>
          </a:p>
          <a:p>
            <a:pPr eaLnBrk="1" fontAlgn="base" hangingPunct="1">
              <a:lnSpc>
                <a:spcPct val="85000"/>
              </a:lnSpc>
              <a:spcBef>
                <a:spcPct val="20000"/>
              </a:spcBef>
              <a:spcAft>
                <a:spcPts val="30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endParaRPr lang="en-US" sz="1300" i="1" dirty="0" smtClean="0">
              <a:solidFill>
                <a:schemeClr val="accent1"/>
              </a:solidFill>
              <a:cs typeface="Arial" pitchFamily="34" charset="0"/>
            </a:endParaRPr>
          </a:p>
          <a:p>
            <a:pPr marL="0" indent="0" eaLnBrk="1" fontAlgn="base" hangingPunct="1">
              <a:lnSpc>
                <a:spcPct val="85000"/>
              </a:lnSpc>
              <a:spcBef>
                <a:spcPct val="20000"/>
              </a:spcBef>
              <a:spcAft>
                <a:spcPts val="300"/>
              </a:spcAft>
              <a:buClr>
                <a:srgbClr val="0082A9"/>
              </a:buClr>
            </a:pPr>
            <a:endParaRPr lang="en-US" sz="1300" i="1" dirty="0" smtClean="0">
              <a:solidFill>
                <a:srgbClr val="3F2893"/>
              </a:solidFill>
              <a:cs typeface="Arial" pitchFamily="34" charset="0"/>
            </a:endParaRPr>
          </a:p>
          <a:p>
            <a:pPr marL="0" indent="0" eaLnBrk="1" fontAlgn="base" hangingPunct="1">
              <a:lnSpc>
                <a:spcPct val="85000"/>
              </a:lnSpc>
              <a:spcBef>
                <a:spcPct val="20000"/>
              </a:spcBef>
              <a:spcAft>
                <a:spcPts val="300"/>
              </a:spcAft>
              <a:buClr>
                <a:srgbClr val="0082A9"/>
              </a:buClr>
            </a:pPr>
            <a:endParaRPr lang="en-US" sz="1300" i="1" dirty="0" smtClean="0">
              <a:solidFill>
                <a:srgbClr val="3F2893"/>
              </a:solidFill>
              <a:cs typeface="Arial" pitchFamily="34" charset="0"/>
            </a:endParaRPr>
          </a:p>
          <a:p>
            <a:pPr eaLnBrk="1" fontAlgn="base" hangingPunct="1">
              <a:lnSpc>
                <a:spcPct val="85000"/>
              </a:lnSpc>
              <a:spcBef>
                <a:spcPct val="20000"/>
              </a:spcBef>
              <a:spcAft>
                <a:spcPts val="30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endParaRPr lang="en-US" sz="1300" i="1" dirty="0" smtClean="0">
              <a:solidFill>
                <a:srgbClr val="3F2893"/>
              </a:solidFill>
              <a:cs typeface="Arial" pitchFamily="34" charset="0"/>
            </a:endParaRPr>
          </a:p>
        </p:txBody>
      </p:sp>
      <p:sp>
        <p:nvSpPr>
          <p:cNvPr id="7196" name="Text Box 22"/>
          <p:cNvSpPr txBox="1">
            <a:spLocks noChangeArrowheads="1"/>
          </p:cNvSpPr>
          <p:nvPr/>
        </p:nvSpPr>
        <p:spPr bwMode="auto">
          <a:xfrm>
            <a:off x="4898892" y="4216400"/>
            <a:ext cx="1479684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rIns="45720">
            <a:spAutoFit/>
          </a:bodyPr>
          <a:lstStyle>
            <a:lvl1pPr marL="169863" indent="-169863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25000"/>
              </a:spcBef>
              <a:spcAft>
                <a:spcPts val="50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r>
              <a:rPr lang="en-US" sz="1300" i="1" dirty="0" smtClean="0">
                <a:solidFill>
                  <a:schemeClr val="accent1"/>
                </a:solidFill>
                <a:cs typeface="Arial" pitchFamily="34" charset="0"/>
              </a:rPr>
              <a:t>Reward and recognize or coach/counsel as appropriate to reinforce behaviors and achievement of results</a:t>
            </a:r>
          </a:p>
        </p:txBody>
      </p:sp>
      <p:sp>
        <p:nvSpPr>
          <p:cNvPr id="7197" name="Text Box 23"/>
          <p:cNvSpPr txBox="1">
            <a:spLocks noChangeArrowheads="1"/>
          </p:cNvSpPr>
          <p:nvPr/>
        </p:nvSpPr>
        <p:spPr bwMode="auto">
          <a:xfrm>
            <a:off x="6378576" y="4149725"/>
            <a:ext cx="16764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marL="169863" indent="-169863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49250" indent="-174625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ts val="1600"/>
              </a:lnSpc>
              <a:spcBef>
                <a:spcPct val="25000"/>
              </a:spcBef>
              <a:spcAft>
                <a:spcPct val="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Processes that are consistent and standardized</a:t>
            </a:r>
          </a:p>
          <a:p>
            <a:pPr eaLnBrk="1" fontAlgn="base" hangingPunct="1">
              <a:lnSpc>
                <a:spcPts val="1600"/>
              </a:lnSpc>
              <a:spcBef>
                <a:spcPct val="25000"/>
              </a:spcBef>
              <a:spcAft>
                <a:spcPct val="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Process Improvement </a:t>
            </a:r>
          </a:p>
          <a:p>
            <a:pPr lvl="1"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r>
              <a:rPr lang="en-US" sz="1400" i="1" dirty="0" smtClean="0">
                <a:solidFill>
                  <a:srgbClr val="000000"/>
                </a:solidFill>
                <a:cs typeface="Arial" pitchFamily="34" charset="0"/>
              </a:rPr>
              <a:t>PDCA</a:t>
            </a:r>
          </a:p>
          <a:p>
            <a:pPr lvl="1"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r>
              <a:rPr lang="en-US" sz="1400" i="1" dirty="0" smtClean="0">
                <a:solidFill>
                  <a:srgbClr val="000000"/>
                </a:solidFill>
                <a:cs typeface="Arial" pitchFamily="34" charset="0"/>
              </a:rPr>
              <a:t>Lean</a:t>
            </a:r>
          </a:p>
          <a:p>
            <a:pPr lvl="1"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r>
              <a:rPr lang="en-US" sz="1400" i="1" dirty="0" smtClean="0">
                <a:solidFill>
                  <a:srgbClr val="000000"/>
                </a:solidFill>
                <a:cs typeface="Arial" pitchFamily="34" charset="0"/>
              </a:rPr>
              <a:t>Six Sigma </a:t>
            </a:r>
          </a:p>
          <a:p>
            <a:pPr lvl="1"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r>
              <a:rPr lang="en-US" sz="1400" i="1" dirty="0" smtClean="0">
                <a:solidFill>
                  <a:srgbClr val="000000"/>
                </a:solidFill>
                <a:cs typeface="Arial" pitchFamily="34" charset="0"/>
              </a:rPr>
              <a:t>Baldrige Framework</a:t>
            </a:r>
          </a:p>
        </p:txBody>
      </p:sp>
      <p:sp>
        <p:nvSpPr>
          <p:cNvPr id="7198" name="Text Box 24"/>
          <p:cNvSpPr txBox="1">
            <a:spLocks noChangeArrowheads="1"/>
          </p:cNvSpPr>
          <p:nvPr/>
        </p:nvSpPr>
        <p:spPr bwMode="auto">
          <a:xfrm>
            <a:off x="8054976" y="4216400"/>
            <a:ext cx="1384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marL="169863" indent="-169863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85000"/>
              </a:lnSpc>
              <a:spcBef>
                <a:spcPct val="25000"/>
              </a:spcBef>
              <a:spcAft>
                <a:spcPts val="50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Software</a:t>
            </a:r>
          </a:p>
        </p:txBody>
      </p:sp>
      <p:sp>
        <p:nvSpPr>
          <p:cNvPr id="7199" name="Rectangle 25"/>
          <p:cNvSpPr>
            <a:spLocks noChangeArrowheads="1"/>
          </p:cNvSpPr>
          <p:nvPr/>
        </p:nvSpPr>
        <p:spPr bwMode="auto">
          <a:xfrm>
            <a:off x="1009650" y="3916363"/>
            <a:ext cx="12779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fontAlgn="base">
              <a:spcBef>
                <a:spcPct val="35000"/>
              </a:spcBef>
              <a:spcAft>
                <a:spcPts val="100"/>
              </a:spcAft>
              <a:buClr>
                <a:srgbClr val="000000"/>
              </a:buClr>
              <a:buFont typeface="Book Antiqua" pitchFamily="18" charset="0"/>
              <a:buNone/>
            </a:pPr>
            <a:r>
              <a:rPr lang="en-US" sz="1500" b="1" dirty="0" smtClean="0">
                <a:solidFill>
                  <a:srgbClr val="000000"/>
                </a:solidFill>
                <a:cs typeface="Arial" pitchFamily="34" charset="0"/>
              </a:rPr>
              <a:t>Aligned Goals</a:t>
            </a:r>
          </a:p>
        </p:txBody>
      </p:sp>
      <p:sp>
        <p:nvSpPr>
          <p:cNvPr id="7200" name="Rectangle 26"/>
          <p:cNvSpPr>
            <a:spLocks noChangeArrowheads="1"/>
          </p:cNvSpPr>
          <p:nvPr/>
        </p:nvSpPr>
        <p:spPr bwMode="auto">
          <a:xfrm>
            <a:off x="3770313" y="3921125"/>
            <a:ext cx="1565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fontAlgn="base">
              <a:spcBef>
                <a:spcPct val="35000"/>
              </a:spcBef>
              <a:spcAft>
                <a:spcPts val="100"/>
              </a:spcAft>
              <a:buClr>
                <a:srgbClr val="000000"/>
              </a:buClr>
              <a:buFont typeface="Book Antiqua" pitchFamily="18" charset="0"/>
              <a:buNone/>
            </a:pPr>
            <a:r>
              <a:rPr lang="en-US" sz="1500" b="1" dirty="0" smtClean="0">
                <a:solidFill>
                  <a:srgbClr val="000000"/>
                </a:solidFill>
                <a:cs typeface="Arial" pitchFamily="34" charset="0"/>
              </a:rPr>
              <a:t>Aligned Behavior</a:t>
            </a:r>
          </a:p>
        </p:txBody>
      </p:sp>
      <p:sp>
        <p:nvSpPr>
          <p:cNvPr id="7201" name="Rectangle 27"/>
          <p:cNvSpPr>
            <a:spLocks noChangeArrowheads="1"/>
          </p:cNvSpPr>
          <p:nvPr/>
        </p:nvSpPr>
        <p:spPr bwMode="auto">
          <a:xfrm>
            <a:off x="6564313" y="3916363"/>
            <a:ext cx="14922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fontAlgn="base">
              <a:spcBef>
                <a:spcPct val="35000"/>
              </a:spcBef>
              <a:spcAft>
                <a:spcPts val="100"/>
              </a:spcAft>
              <a:buClr>
                <a:srgbClr val="000000"/>
              </a:buClr>
              <a:buFont typeface="Book Antiqua" pitchFamily="18" charset="0"/>
              <a:buNone/>
            </a:pPr>
            <a:r>
              <a:rPr lang="en-US" sz="1500" b="1" dirty="0" smtClean="0">
                <a:solidFill>
                  <a:srgbClr val="000000"/>
                </a:solidFill>
                <a:cs typeface="Arial" pitchFamily="34" charset="0"/>
              </a:rPr>
              <a:t>Aligned Process</a:t>
            </a:r>
          </a:p>
        </p:txBody>
      </p:sp>
      <p:sp>
        <p:nvSpPr>
          <p:cNvPr id="7202" name="Text Box 28"/>
          <p:cNvSpPr txBox="1">
            <a:spLocks noChangeArrowheads="1"/>
          </p:cNvSpPr>
          <p:nvPr/>
        </p:nvSpPr>
        <p:spPr bwMode="auto">
          <a:xfrm>
            <a:off x="1868488" y="4216400"/>
            <a:ext cx="1441448" cy="250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rIns="45720">
            <a:spAutoFit/>
          </a:bodyPr>
          <a:lstStyle>
            <a:lvl1pPr marL="169863" indent="-169863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 eaLnBrk="1" fontAlgn="base" hangingPunct="1">
              <a:lnSpc>
                <a:spcPct val="90000"/>
              </a:lnSpc>
              <a:spcBef>
                <a:spcPct val="25000"/>
              </a:spcBef>
              <a:spcAft>
                <a:spcPts val="500"/>
              </a:spcAft>
              <a:buClr>
                <a:srgbClr val="0082A9"/>
              </a:buClr>
            </a:pPr>
            <a:r>
              <a:rPr lang="en-US" sz="1400" b="1" i="1" dirty="0" smtClean="0">
                <a:solidFill>
                  <a:schemeClr val="accent1"/>
                </a:solidFill>
                <a:cs typeface="Arial" pitchFamily="34" charset="0"/>
              </a:rPr>
              <a:t>Educate leaders </a:t>
            </a:r>
            <a:r>
              <a:rPr lang="en-US" sz="1400" b="1" i="1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sz="1400" b="1" i="1" dirty="0" smtClean="0">
                <a:solidFill>
                  <a:schemeClr val="accent1"/>
                </a:solidFill>
                <a:cs typeface="Arial" pitchFamily="34" charset="0"/>
              </a:rPr>
              <a:t>how to:</a:t>
            </a:r>
          </a:p>
          <a:p>
            <a:pPr eaLnBrk="1" fontAlgn="base" hangingPunct="1">
              <a:lnSpc>
                <a:spcPct val="90000"/>
              </a:lnSpc>
              <a:spcBef>
                <a:spcPct val="25000"/>
              </a:spcBef>
              <a:spcAft>
                <a:spcPts val="50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r>
              <a:rPr lang="en-US" sz="1400" i="1" dirty="0" smtClean="0">
                <a:solidFill>
                  <a:schemeClr val="accent1"/>
                </a:solidFill>
                <a:cs typeface="Arial" pitchFamily="34" charset="0"/>
              </a:rPr>
              <a:t>Engage staff</a:t>
            </a:r>
          </a:p>
          <a:p>
            <a:pPr eaLnBrk="1" fontAlgn="base" hangingPunct="1">
              <a:lnSpc>
                <a:spcPct val="90000"/>
              </a:lnSpc>
              <a:spcBef>
                <a:spcPct val="25000"/>
              </a:spcBef>
              <a:spcAft>
                <a:spcPts val="50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r>
              <a:rPr lang="en-US" sz="1400" i="1" dirty="0" smtClean="0">
                <a:solidFill>
                  <a:schemeClr val="accent1"/>
                </a:solidFill>
                <a:cs typeface="Arial" pitchFamily="34" charset="0"/>
              </a:rPr>
              <a:t>Share the WHY</a:t>
            </a:r>
          </a:p>
          <a:p>
            <a:pPr eaLnBrk="1" fontAlgn="base" hangingPunct="1">
              <a:lnSpc>
                <a:spcPct val="90000"/>
              </a:lnSpc>
              <a:spcBef>
                <a:spcPct val="25000"/>
              </a:spcBef>
              <a:spcAft>
                <a:spcPts val="50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r>
              <a:rPr lang="en-US" sz="1400" i="1" dirty="0" smtClean="0">
                <a:solidFill>
                  <a:schemeClr val="accent1"/>
                </a:solidFill>
                <a:cs typeface="Arial" pitchFamily="34" charset="0"/>
              </a:rPr>
              <a:t>Validate and Inspire behaviors </a:t>
            </a:r>
          </a:p>
          <a:p>
            <a:pPr eaLnBrk="1" fontAlgn="base" hangingPunct="1">
              <a:lnSpc>
                <a:spcPct val="90000"/>
              </a:lnSpc>
              <a:spcBef>
                <a:spcPct val="25000"/>
              </a:spcBef>
              <a:spcAft>
                <a:spcPts val="50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r>
              <a:rPr lang="en-US" sz="1400" i="1" dirty="0" smtClean="0">
                <a:solidFill>
                  <a:schemeClr val="accent1"/>
                </a:solidFill>
                <a:cs typeface="Arial" pitchFamily="34" charset="0"/>
              </a:rPr>
              <a:t>Critical Conversations </a:t>
            </a:r>
          </a:p>
        </p:txBody>
      </p:sp>
      <p:sp>
        <p:nvSpPr>
          <p:cNvPr id="7203" name="Text Box 29"/>
          <p:cNvSpPr txBox="1">
            <a:spLocks noChangeArrowheads="1"/>
          </p:cNvSpPr>
          <p:nvPr/>
        </p:nvSpPr>
        <p:spPr bwMode="auto">
          <a:xfrm>
            <a:off x="150814" y="4216400"/>
            <a:ext cx="1717674" cy="232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rIns="45720">
            <a:spAutoFit/>
          </a:bodyPr>
          <a:lstStyle>
            <a:lvl1pPr marL="169863" indent="-169863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87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85000"/>
              </a:lnSpc>
              <a:spcBef>
                <a:spcPct val="20000"/>
              </a:spcBef>
              <a:spcAft>
                <a:spcPts val="50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r>
              <a:rPr lang="en-US" sz="1400" i="1" dirty="0" smtClean="0">
                <a:solidFill>
                  <a:schemeClr val="accent1"/>
                </a:solidFill>
                <a:cs typeface="Arial" pitchFamily="34" charset="0"/>
              </a:rPr>
              <a:t>Develop LEM goals  for Pain Domain</a:t>
            </a:r>
          </a:p>
          <a:p>
            <a:pPr eaLnBrk="1" fontAlgn="base" hangingPunct="1">
              <a:lnSpc>
                <a:spcPct val="85000"/>
              </a:lnSpc>
              <a:spcBef>
                <a:spcPct val="20000"/>
              </a:spcBef>
              <a:spcAft>
                <a:spcPts val="50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r>
              <a:rPr lang="en-US" sz="1400" i="1" dirty="0" smtClean="0">
                <a:solidFill>
                  <a:schemeClr val="accent1"/>
                </a:solidFill>
                <a:cs typeface="Arial" pitchFamily="34" charset="0"/>
              </a:rPr>
              <a:t>Weight units based on current results. Don’t be afraid of weights!</a:t>
            </a:r>
          </a:p>
          <a:p>
            <a:pPr eaLnBrk="1" fontAlgn="base" hangingPunct="1">
              <a:lnSpc>
                <a:spcPct val="85000"/>
              </a:lnSpc>
              <a:spcBef>
                <a:spcPct val="20000"/>
              </a:spcBef>
              <a:spcAft>
                <a:spcPts val="500"/>
              </a:spcAft>
              <a:buClr>
                <a:srgbClr val="0082A9"/>
              </a:buClr>
              <a:buFont typeface="Book Antiqua" pitchFamily="18" charset="0"/>
              <a:buBlip>
                <a:blip r:embed="rId3"/>
              </a:buBlip>
            </a:pPr>
            <a:r>
              <a:rPr lang="en-US" sz="1400" i="1" dirty="0" smtClean="0">
                <a:solidFill>
                  <a:schemeClr val="accent1"/>
                </a:solidFill>
                <a:cs typeface="Arial" pitchFamily="34" charset="0"/>
              </a:rPr>
              <a:t>Use chart review as an evaluation of pain management </a:t>
            </a:r>
          </a:p>
        </p:txBody>
      </p:sp>
    </p:spTree>
    <p:extLst>
      <p:ext uri="{BB962C8B-B14F-4D97-AF65-F5344CB8AC3E}">
        <p14:creationId xmlns:p14="http://schemas.microsoft.com/office/powerpoint/2010/main" val="32564198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" y="457200"/>
            <a:ext cx="7924800" cy="6034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29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" y="381000"/>
            <a:ext cx="8928100" cy="914400"/>
          </a:xfrm>
        </p:spPr>
        <p:txBody>
          <a:bodyPr/>
          <a:lstStyle/>
          <a:p>
            <a:r>
              <a:rPr lang="en-US" dirty="0" smtClean="0"/>
              <a:t>The Questions in Nurses Always Communicated Well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this hospital stay, how often did the nurses treat you with </a:t>
            </a:r>
            <a:r>
              <a:rPr lang="en-US" b="1" dirty="0" smtClean="0"/>
              <a:t>courtesy</a:t>
            </a:r>
            <a:r>
              <a:rPr lang="en-US" dirty="0" smtClean="0"/>
              <a:t> and </a:t>
            </a:r>
            <a:r>
              <a:rPr lang="en-US" b="1" dirty="0" smtClean="0"/>
              <a:t>respect?</a:t>
            </a:r>
          </a:p>
          <a:p>
            <a:r>
              <a:rPr lang="en-US" dirty="0" smtClean="0"/>
              <a:t>During this hospital stay, how often did nurses </a:t>
            </a:r>
            <a:r>
              <a:rPr lang="en-US" b="1" dirty="0" smtClean="0"/>
              <a:t>listen carefully </a:t>
            </a:r>
            <a:r>
              <a:rPr lang="en-US" dirty="0" smtClean="0"/>
              <a:t>to you?</a:t>
            </a:r>
          </a:p>
          <a:p>
            <a:r>
              <a:rPr lang="en-US" dirty="0" smtClean="0"/>
              <a:t>During this hospital stay, how often did nurses </a:t>
            </a:r>
            <a:r>
              <a:rPr lang="en-US" b="1" dirty="0" smtClean="0"/>
              <a:t>explain things in a way you could understand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8949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5" r="1940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9140000">
            <a:off x="1098727" y="2321035"/>
            <a:ext cx="5541645" cy="867444"/>
          </a:xfrm>
        </p:spPr>
        <p:txBody>
          <a:bodyPr/>
          <a:lstStyle/>
          <a:p>
            <a:r>
              <a:rPr lang="en-US" sz="3600" b="1" dirty="0" smtClean="0"/>
              <a:t>Julie Kennedy BSN, RN </a:t>
            </a:r>
            <a:br>
              <a:rPr lang="en-US" sz="3600" b="1" dirty="0" smtClean="0"/>
            </a:br>
            <a:r>
              <a:rPr lang="en-US" sz="3600" b="1" dirty="0" smtClean="0"/>
              <a:t>Studer Coach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www.studergroup.com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julie.kennedy@studergroup.com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46956" y="3733799"/>
            <a:ext cx="723614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i="1" dirty="0">
                <a:solidFill>
                  <a:schemeClr val="bg1"/>
                </a:solidFill>
                <a:latin typeface="Bodoni MT" pitchFamily="18" charset="0"/>
              </a:rPr>
              <a:t>If you want to build a </a:t>
            </a:r>
            <a:r>
              <a:rPr lang="en-US" sz="3000" b="1" i="1" dirty="0" smtClean="0">
                <a:solidFill>
                  <a:schemeClr val="bg1"/>
                </a:solidFill>
                <a:latin typeface="Bodoni MT" pitchFamily="18" charset="0"/>
              </a:rPr>
              <a:t>ship</a:t>
            </a:r>
            <a:r>
              <a:rPr lang="en-US" sz="3000" b="1" i="1" dirty="0">
                <a:solidFill>
                  <a:schemeClr val="bg1"/>
                </a:solidFill>
                <a:latin typeface="Bodoni MT" pitchFamily="18" charset="0"/>
              </a:rPr>
              <a:t/>
            </a:r>
            <a:br>
              <a:rPr lang="en-US" sz="3000" b="1" i="1" dirty="0">
                <a:solidFill>
                  <a:schemeClr val="bg1"/>
                </a:solidFill>
                <a:latin typeface="Bodoni MT" pitchFamily="18" charset="0"/>
              </a:rPr>
            </a:br>
            <a:r>
              <a:rPr lang="en-US" sz="3000" b="1" i="1" dirty="0" smtClean="0">
                <a:solidFill>
                  <a:schemeClr val="bg1"/>
                </a:solidFill>
                <a:latin typeface="Bodoni MT" pitchFamily="18" charset="0"/>
              </a:rPr>
              <a:t>don’t </a:t>
            </a:r>
            <a:r>
              <a:rPr lang="en-US" sz="3000" b="1" i="1" dirty="0">
                <a:solidFill>
                  <a:schemeClr val="bg1"/>
                </a:solidFill>
                <a:latin typeface="Bodoni MT" pitchFamily="18" charset="0"/>
              </a:rPr>
              <a:t>tell people to </a:t>
            </a:r>
            <a:r>
              <a:rPr lang="en-US" sz="3000" b="1" i="1" dirty="0" smtClean="0">
                <a:solidFill>
                  <a:schemeClr val="bg1"/>
                </a:solidFill>
                <a:latin typeface="Bodoni MT" pitchFamily="18" charset="0"/>
              </a:rPr>
              <a:t>collect wood</a:t>
            </a:r>
          </a:p>
          <a:p>
            <a:pPr algn="ctr"/>
            <a:r>
              <a:rPr lang="en-US" sz="3000" b="1" i="1" dirty="0" smtClean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3000" b="1" i="1" dirty="0">
                <a:solidFill>
                  <a:schemeClr val="bg1"/>
                </a:solidFill>
                <a:latin typeface="Bodoni MT" pitchFamily="18" charset="0"/>
              </a:rPr>
              <a:t>and don’t assign </a:t>
            </a:r>
            <a:r>
              <a:rPr lang="en-US" sz="3000" b="1" i="1" dirty="0" smtClean="0">
                <a:solidFill>
                  <a:schemeClr val="bg1"/>
                </a:solidFill>
                <a:latin typeface="Bodoni MT" pitchFamily="18" charset="0"/>
              </a:rPr>
              <a:t>them tasks </a:t>
            </a:r>
            <a:r>
              <a:rPr lang="en-US" sz="3000" b="1" i="1" dirty="0">
                <a:solidFill>
                  <a:schemeClr val="bg1"/>
                </a:solidFill>
                <a:latin typeface="Bodoni MT" pitchFamily="18" charset="0"/>
              </a:rPr>
              <a:t>and work </a:t>
            </a:r>
            <a:endParaRPr lang="en-US" sz="3000" b="1" i="1" dirty="0" smtClean="0">
              <a:solidFill>
                <a:schemeClr val="bg1"/>
              </a:solidFill>
              <a:latin typeface="Bodoni MT" pitchFamily="18" charset="0"/>
            </a:endParaRPr>
          </a:p>
          <a:p>
            <a:pPr algn="ctr"/>
            <a:r>
              <a:rPr lang="en-US" sz="3000" b="1" i="1" dirty="0" smtClean="0">
                <a:solidFill>
                  <a:schemeClr val="bg1"/>
                </a:solidFill>
                <a:latin typeface="Bodoni MT" pitchFamily="18" charset="0"/>
              </a:rPr>
              <a:t>but </a:t>
            </a:r>
            <a:r>
              <a:rPr lang="en-US" sz="3000" b="1" i="1" dirty="0">
                <a:solidFill>
                  <a:schemeClr val="bg1"/>
                </a:solidFill>
                <a:latin typeface="Bodoni MT" pitchFamily="18" charset="0"/>
              </a:rPr>
              <a:t>rather teach them to </a:t>
            </a:r>
            <a:r>
              <a:rPr lang="en-US" sz="3000" b="1" i="1" dirty="0" smtClean="0">
                <a:solidFill>
                  <a:schemeClr val="bg1"/>
                </a:solidFill>
                <a:latin typeface="Bodoni MT" pitchFamily="18" charset="0"/>
              </a:rPr>
              <a:t>long</a:t>
            </a:r>
          </a:p>
          <a:p>
            <a:pPr algn="ctr"/>
            <a:r>
              <a:rPr lang="en-US" sz="3000" b="1" i="1" dirty="0" smtClean="0">
                <a:solidFill>
                  <a:schemeClr val="bg1"/>
                </a:solidFill>
                <a:latin typeface="Bodoni MT" pitchFamily="18" charset="0"/>
              </a:rPr>
              <a:t>      for </a:t>
            </a:r>
            <a:r>
              <a:rPr lang="en-US" sz="3000" b="1" i="1" dirty="0">
                <a:solidFill>
                  <a:schemeClr val="bg1"/>
                </a:solidFill>
                <a:latin typeface="Bodoni MT" pitchFamily="18" charset="0"/>
              </a:rPr>
              <a:t>the endless immensity of the </a:t>
            </a:r>
            <a:r>
              <a:rPr lang="en-US" sz="3000" b="1" i="1" dirty="0" smtClean="0">
                <a:solidFill>
                  <a:schemeClr val="bg1"/>
                </a:solidFill>
                <a:latin typeface="Bodoni MT" pitchFamily="18" charset="0"/>
              </a:rPr>
              <a:t>sea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Bodoni MT" pitchFamily="18" charset="0"/>
              </a:rPr>
              <a:t>-Antoine </a:t>
            </a:r>
            <a:r>
              <a:rPr lang="en-US" sz="1600" dirty="0">
                <a:solidFill>
                  <a:schemeClr val="bg1"/>
                </a:solidFill>
                <a:latin typeface="Bodoni MT" pitchFamily="18" charset="0"/>
              </a:rPr>
              <a:t>de Saint-Exupery</a:t>
            </a:r>
            <a:endParaRPr lang="en-US" sz="1600" i="1" dirty="0">
              <a:solidFill>
                <a:schemeClr val="bg1"/>
              </a:solidFill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12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7" y="533400"/>
            <a:ext cx="8928100" cy="914400"/>
          </a:xfrm>
        </p:spPr>
        <p:txBody>
          <a:bodyPr/>
          <a:lstStyle/>
          <a:p>
            <a:r>
              <a:rPr lang="en-US" dirty="0"/>
              <a:t>Other Composites Influenced by Nurse Communication?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37" y="1371600"/>
            <a:ext cx="8610600" cy="4495800"/>
          </a:xfrm>
        </p:spPr>
        <p:txBody>
          <a:bodyPr/>
          <a:lstStyle/>
          <a:p>
            <a:pPr marL="0" indent="0" fontAlgn="t">
              <a:buNone/>
            </a:pPr>
            <a:endParaRPr lang="en-US" dirty="0"/>
          </a:p>
          <a:p>
            <a:pPr fontAlgn="t"/>
            <a:r>
              <a:rPr lang="en-US" dirty="0"/>
              <a:t>Pain w</a:t>
            </a:r>
            <a:r>
              <a:rPr lang="en-US" dirty="0" smtClean="0"/>
              <a:t>as </a:t>
            </a:r>
            <a:r>
              <a:rPr lang="en-US" dirty="0"/>
              <a:t>a</a:t>
            </a:r>
            <a:r>
              <a:rPr lang="en-US" dirty="0" smtClean="0"/>
              <a:t>lways </a:t>
            </a:r>
            <a:r>
              <a:rPr lang="en-US" dirty="0"/>
              <a:t>w</a:t>
            </a:r>
            <a:r>
              <a:rPr lang="en-US" dirty="0" smtClean="0"/>
              <a:t>ell </a:t>
            </a:r>
            <a:r>
              <a:rPr lang="en-US" dirty="0"/>
              <a:t>c</a:t>
            </a:r>
            <a:r>
              <a:rPr lang="en-US" dirty="0" smtClean="0"/>
              <a:t>ontrolled </a:t>
            </a:r>
            <a:endParaRPr lang="en-US" dirty="0"/>
          </a:p>
          <a:p>
            <a:pPr fontAlgn="t"/>
            <a:r>
              <a:rPr lang="en-US" dirty="0"/>
              <a:t>Patients </a:t>
            </a:r>
            <a:r>
              <a:rPr lang="en-US" dirty="0" smtClean="0"/>
              <a:t>always </a:t>
            </a:r>
            <a:r>
              <a:rPr lang="en-US" dirty="0"/>
              <a:t>r</a:t>
            </a:r>
            <a:r>
              <a:rPr lang="en-US" dirty="0" smtClean="0"/>
              <a:t>eceived </a:t>
            </a:r>
            <a:r>
              <a:rPr lang="en-US" dirty="0"/>
              <a:t>h</a:t>
            </a:r>
            <a:r>
              <a:rPr lang="en-US" dirty="0" smtClean="0"/>
              <a:t>elp </a:t>
            </a:r>
            <a:r>
              <a:rPr lang="en-US" dirty="0"/>
              <a:t>a</a:t>
            </a:r>
            <a:r>
              <a:rPr lang="en-US" dirty="0" smtClean="0"/>
              <a:t>s </a:t>
            </a:r>
            <a:r>
              <a:rPr lang="en-US" dirty="0"/>
              <a:t>s</a:t>
            </a:r>
            <a:r>
              <a:rPr lang="en-US" dirty="0" smtClean="0"/>
              <a:t>oon </a:t>
            </a:r>
            <a:r>
              <a:rPr lang="en-US" dirty="0"/>
              <a:t>a</a:t>
            </a:r>
            <a:r>
              <a:rPr lang="en-US" dirty="0" smtClean="0"/>
              <a:t>s </a:t>
            </a:r>
            <a:r>
              <a:rPr lang="en-US" dirty="0"/>
              <a:t>t</a:t>
            </a:r>
            <a:r>
              <a:rPr lang="en-US" dirty="0" smtClean="0"/>
              <a:t>hey </a:t>
            </a:r>
            <a:r>
              <a:rPr lang="en-US" dirty="0"/>
              <a:t>w</a:t>
            </a:r>
            <a:r>
              <a:rPr lang="en-US" dirty="0" smtClean="0"/>
              <a:t>anted</a:t>
            </a:r>
            <a:endParaRPr lang="en-US" dirty="0"/>
          </a:p>
          <a:p>
            <a:pPr fontAlgn="t"/>
            <a:r>
              <a:rPr lang="en-US" dirty="0"/>
              <a:t>Room  </a:t>
            </a:r>
            <a:r>
              <a:rPr lang="en-US" dirty="0" smtClean="0"/>
              <a:t>was always </a:t>
            </a:r>
            <a:r>
              <a:rPr lang="en-US" dirty="0"/>
              <a:t>c</a:t>
            </a:r>
            <a:r>
              <a:rPr lang="en-US" dirty="0" smtClean="0"/>
              <a:t>lean </a:t>
            </a:r>
            <a:r>
              <a:rPr lang="en-US" dirty="0"/>
              <a:t>/ Always </a:t>
            </a:r>
            <a:r>
              <a:rPr lang="en-US" dirty="0" smtClean="0"/>
              <a:t>quiet </a:t>
            </a:r>
            <a:r>
              <a:rPr lang="en-US" dirty="0"/>
              <a:t>at </a:t>
            </a:r>
            <a:r>
              <a:rPr lang="en-US" dirty="0" smtClean="0"/>
              <a:t>night </a:t>
            </a:r>
            <a:endParaRPr lang="en-US" dirty="0"/>
          </a:p>
          <a:p>
            <a:pPr fontAlgn="t"/>
            <a:r>
              <a:rPr lang="en-US" dirty="0"/>
              <a:t>Doctors </a:t>
            </a:r>
            <a:r>
              <a:rPr lang="en-US" dirty="0" smtClean="0"/>
              <a:t>always </a:t>
            </a:r>
            <a:r>
              <a:rPr lang="en-US" dirty="0"/>
              <a:t>c</a:t>
            </a:r>
            <a:r>
              <a:rPr lang="en-US" dirty="0" smtClean="0"/>
              <a:t>ommunicated </a:t>
            </a:r>
            <a:r>
              <a:rPr lang="en-US" dirty="0"/>
              <a:t>w</a:t>
            </a:r>
            <a:r>
              <a:rPr lang="en-US" dirty="0" smtClean="0"/>
              <a:t>ell</a:t>
            </a:r>
            <a:endParaRPr lang="en-US" dirty="0"/>
          </a:p>
          <a:p>
            <a:pPr fontAlgn="t"/>
            <a:r>
              <a:rPr lang="en-US" dirty="0"/>
              <a:t>P</a:t>
            </a:r>
            <a:r>
              <a:rPr lang="en-US" dirty="0" smtClean="0"/>
              <a:t>atients </a:t>
            </a:r>
            <a:r>
              <a:rPr lang="en-US" dirty="0"/>
              <a:t>w</a:t>
            </a:r>
            <a:r>
              <a:rPr lang="en-US" dirty="0" smtClean="0"/>
              <a:t>ere </a:t>
            </a:r>
            <a:r>
              <a:rPr lang="en-US" dirty="0"/>
              <a:t>g</a:t>
            </a:r>
            <a:r>
              <a:rPr lang="en-US" dirty="0" smtClean="0"/>
              <a:t>iven </a:t>
            </a:r>
            <a:r>
              <a:rPr lang="en-US" dirty="0"/>
              <a:t>i</a:t>
            </a:r>
            <a:r>
              <a:rPr lang="en-US" dirty="0" smtClean="0"/>
              <a:t>nformation </a:t>
            </a:r>
            <a:r>
              <a:rPr lang="en-US" dirty="0"/>
              <a:t>a</a:t>
            </a:r>
            <a:r>
              <a:rPr lang="en-US" dirty="0" smtClean="0"/>
              <a:t>bout </a:t>
            </a:r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to </a:t>
            </a:r>
            <a:r>
              <a:rPr lang="en-US" dirty="0" smtClean="0"/>
              <a:t>do </a:t>
            </a:r>
            <a:r>
              <a:rPr lang="en-US" dirty="0"/>
              <a:t>d</a:t>
            </a:r>
            <a:r>
              <a:rPr lang="en-US" dirty="0" smtClean="0"/>
              <a:t>uring </a:t>
            </a:r>
            <a:r>
              <a:rPr lang="en-US" dirty="0"/>
              <a:t>t</a:t>
            </a:r>
            <a:r>
              <a:rPr lang="en-US" dirty="0" smtClean="0"/>
              <a:t>heir </a:t>
            </a:r>
            <a:r>
              <a:rPr lang="en-US" dirty="0"/>
              <a:t>r</a:t>
            </a:r>
            <a:r>
              <a:rPr lang="en-US" dirty="0" smtClean="0"/>
              <a:t>ecovery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4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928100" cy="91440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/>
                </a:solidFill>
              </a:rPr>
              <a:t>Priority Index~ </a:t>
            </a:r>
            <a:r>
              <a:rPr lang="en-US" sz="2400" dirty="0" smtClean="0">
                <a:solidFill>
                  <a:schemeClr val="accent1"/>
                </a:solidFill>
              </a:rPr>
              <a:t>Catalyst Data Oct 2012-Nov 2012 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/>
          <a:stretch/>
        </p:blipFill>
        <p:spPr bwMode="auto">
          <a:xfrm>
            <a:off x="884237" y="762000"/>
            <a:ext cx="7772400" cy="403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0" y="4370261"/>
            <a:ext cx="9244602" cy="248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66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Nurses Communicate by </a:t>
            </a:r>
            <a:r>
              <a:rPr lang="en-US" i="1" dirty="0" smtClean="0"/>
              <a:t>ALWAYS…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37" y="1066800"/>
            <a:ext cx="8610600" cy="5029200"/>
          </a:xfrm>
        </p:spPr>
        <p:txBody>
          <a:bodyPr/>
          <a:lstStyle/>
          <a:p>
            <a:r>
              <a:rPr lang="en-US" dirty="0" smtClean="0"/>
              <a:t>Narrating Care</a:t>
            </a:r>
          </a:p>
          <a:p>
            <a:r>
              <a:rPr lang="en-US" dirty="0" smtClean="0"/>
              <a:t>Hardwiring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AID</a:t>
            </a:r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T®</a:t>
            </a:r>
            <a:r>
              <a:rPr lang="en-US" dirty="0" smtClean="0"/>
              <a:t> </a:t>
            </a:r>
          </a:p>
          <a:p>
            <a:r>
              <a:rPr lang="en-US" dirty="0" smtClean="0"/>
              <a:t>Hardwiring  whiteboards as a communication tool for the care team</a:t>
            </a:r>
          </a:p>
          <a:p>
            <a:r>
              <a:rPr lang="en-US" dirty="0" smtClean="0"/>
              <a:t>Hardwiring the full scope of “SG Tool Box”</a:t>
            </a:r>
          </a:p>
          <a:p>
            <a:pPr lvl="1"/>
            <a:r>
              <a:rPr lang="en-US" dirty="0" smtClean="0"/>
              <a:t>Hourly Rounding℠</a:t>
            </a:r>
          </a:p>
          <a:p>
            <a:pPr lvl="1"/>
            <a:r>
              <a:rPr lang="en-US" dirty="0" smtClean="0"/>
              <a:t>Individualized Patient Care</a:t>
            </a:r>
          </a:p>
          <a:p>
            <a:pPr lvl="1"/>
            <a:r>
              <a:rPr lang="en-US" dirty="0" smtClean="0"/>
              <a:t>Bedside Shift report</a:t>
            </a:r>
          </a:p>
          <a:p>
            <a:pPr lvl="1"/>
            <a:r>
              <a:rPr lang="en-US" dirty="0" smtClean="0"/>
              <a:t>Post Visit Clinical</a:t>
            </a:r>
            <a:r>
              <a:rPr lang="en-US" dirty="0"/>
              <a:t> </a:t>
            </a:r>
            <a:r>
              <a:rPr lang="en-US" dirty="0" smtClean="0"/>
              <a:t>calls</a:t>
            </a:r>
          </a:p>
          <a:p>
            <a:pPr lvl="1"/>
            <a:r>
              <a:rPr lang="en-US" dirty="0" smtClean="0"/>
              <a:t>M in the Box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84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Know About Communication…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9222"/>
            <a:ext cx="9236075" cy="551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04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Courtesy and Respect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37" y="1981200"/>
            <a:ext cx="8610600" cy="2667000"/>
          </a:xfrm>
        </p:spPr>
        <p:txBody>
          <a:bodyPr/>
          <a:lstStyle/>
          <a:p>
            <a:r>
              <a:rPr lang="en-US" dirty="0" smtClean="0"/>
              <a:t>Starts with listening carefully and explaining</a:t>
            </a:r>
          </a:p>
          <a:p>
            <a:r>
              <a:rPr lang="en-US" dirty="0" smtClean="0"/>
              <a:t>Behaviors matter! </a:t>
            </a:r>
          </a:p>
          <a:p>
            <a:r>
              <a:rPr lang="en-US" dirty="0" smtClean="0"/>
              <a:t>Vocal and Visual matter!</a:t>
            </a:r>
          </a:p>
          <a:p>
            <a:r>
              <a:rPr lang="en-US" dirty="0"/>
              <a:t>Coach </a:t>
            </a:r>
            <a:r>
              <a:rPr lang="en-US" dirty="0" smtClean="0"/>
              <a:t>what a therapeutic relationship looks like </a:t>
            </a:r>
            <a:endParaRPr lang="en-US" dirty="0"/>
          </a:p>
          <a:p>
            <a:pPr marL="455613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40322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87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151189"/>
      </a:accent1>
      <a:accent2>
        <a:srgbClr val="FFA520"/>
      </a:accent2>
      <a:accent3>
        <a:srgbClr val="FFFFFF"/>
      </a:accent3>
      <a:accent4>
        <a:srgbClr val="000000"/>
      </a:accent4>
      <a:accent5>
        <a:srgbClr val="AAAAC4"/>
      </a:accent5>
      <a:accent6>
        <a:srgbClr val="E7951C"/>
      </a:accent6>
      <a:hlink>
        <a:srgbClr val="0082A9"/>
      </a:hlink>
      <a:folHlink>
        <a:srgbClr val="69AE23"/>
      </a:folHlink>
    </a:clrScheme>
    <a:fontScheme name="SG_Nur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lnDef>
  </a:objectDefaults>
  <a:extraClrSchemeLst>
    <a:extraClrScheme>
      <a:clrScheme name="SG_Nurs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_Nurs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_Nurs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_Nurs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_Nurs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_Nurs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_Nurs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_Nurs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_Nurs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_Nurs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_Nurs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_Nurs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51189"/>
      </a:dk2>
      <a:lt2>
        <a:srgbClr val="808080"/>
      </a:lt2>
      <a:accent1>
        <a:srgbClr val="151189"/>
      </a:accent1>
      <a:accent2>
        <a:srgbClr val="FFA520"/>
      </a:accent2>
      <a:accent3>
        <a:srgbClr val="FFFFFF"/>
      </a:accent3>
      <a:accent4>
        <a:srgbClr val="000000"/>
      </a:accent4>
      <a:accent5>
        <a:srgbClr val="AAAAC4"/>
      </a:accent5>
      <a:accent6>
        <a:srgbClr val="E7951C"/>
      </a:accent6>
      <a:hlink>
        <a:srgbClr val="0082A9"/>
      </a:hlink>
      <a:folHlink>
        <a:srgbClr val="69AE2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51189"/>
      </a:dk2>
      <a:lt2>
        <a:srgbClr val="808080"/>
      </a:lt2>
      <a:accent1>
        <a:srgbClr val="151189"/>
      </a:accent1>
      <a:accent2>
        <a:srgbClr val="FFA520"/>
      </a:accent2>
      <a:accent3>
        <a:srgbClr val="FFFFFF"/>
      </a:accent3>
      <a:accent4>
        <a:srgbClr val="000000"/>
      </a:accent4>
      <a:accent5>
        <a:srgbClr val="AAAAC4"/>
      </a:accent5>
      <a:accent6>
        <a:srgbClr val="E7951C"/>
      </a:accent6>
      <a:hlink>
        <a:srgbClr val="0082A9"/>
      </a:hlink>
      <a:folHlink>
        <a:srgbClr val="69AE2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3167</TotalTime>
  <Words>2042</Words>
  <Application>Microsoft Office PowerPoint</Application>
  <PresentationFormat>Custom</PresentationFormat>
  <Paragraphs>404</Paragraphs>
  <Slides>40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Blank</vt:lpstr>
      <vt:lpstr>Flagler Hospital  Leadership Development _____________ Nurse Communication  Pain Management   </vt:lpstr>
      <vt:lpstr>Why Do Patients Come?</vt:lpstr>
      <vt:lpstr>PowerPoint Presentation</vt:lpstr>
      <vt:lpstr>The Questions in Nurses Always Communicated Well Domain</vt:lpstr>
      <vt:lpstr>Other Composites Influenced by Nurse Communication? </vt:lpstr>
      <vt:lpstr>Priority Index~ Catalyst Data Oct 2012-Nov 2012 </vt:lpstr>
      <vt:lpstr>Nurses Communicate by ALWAYS… </vt:lpstr>
      <vt:lpstr>What We Know About Communication…</vt:lpstr>
      <vt:lpstr>Courtesy and Respect</vt:lpstr>
      <vt:lpstr>Listen Carefully </vt:lpstr>
      <vt:lpstr>Explain Things </vt:lpstr>
      <vt:lpstr>The New Questions (Jan 2013) are rooted in Communication</vt:lpstr>
      <vt:lpstr>Validation</vt:lpstr>
      <vt:lpstr>Inspiration </vt:lpstr>
      <vt:lpstr>Execution Framework Evidence-Based LeadershipSM</vt:lpstr>
      <vt:lpstr>PowerPoint Presentation</vt:lpstr>
      <vt:lpstr>Flagler Hospital  Leadership Development _____________  Pain Management   </vt:lpstr>
      <vt:lpstr>PowerPoint Presentation</vt:lpstr>
      <vt:lpstr>Before We Begin…</vt:lpstr>
      <vt:lpstr>And the Hardest Questions of All</vt:lpstr>
      <vt:lpstr>A Call to Action </vt:lpstr>
      <vt:lpstr>Factors Associated with Drug-Seeking</vt:lpstr>
      <vt:lpstr>The Questions in Pain Well Controlled  Domain</vt:lpstr>
      <vt:lpstr>The ‘Why’ </vt:lpstr>
      <vt:lpstr>The ‘Why’</vt:lpstr>
      <vt:lpstr>PowerPoint Presentation</vt:lpstr>
      <vt:lpstr>A Patients Pain Scale </vt:lpstr>
      <vt:lpstr>Staff and Provider Assessment </vt:lpstr>
      <vt:lpstr>Use your Nursing Tool Box </vt:lpstr>
      <vt:lpstr>Use your SG Tool Box</vt:lpstr>
      <vt:lpstr>Use Your SG Tool Box</vt:lpstr>
      <vt:lpstr>Individualized Patient Care</vt:lpstr>
      <vt:lpstr>Validation</vt:lpstr>
      <vt:lpstr>Inspiration </vt:lpstr>
      <vt:lpstr>Go to the Next Level !</vt:lpstr>
      <vt:lpstr>Go to the Next Level !</vt:lpstr>
      <vt:lpstr>For Chronic Pain Patients </vt:lpstr>
      <vt:lpstr>Execution Framework Evidence-Based LeadershipSM</vt:lpstr>
      <vt:lpstr>PowerPoint Presentation</vt:lpstr>
      <vt:lpstr>Julie Kennedy BSN, RN  Studer Coach www.studergroup.com julie.kennedy@studergroup.com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Flagler Hospital  Leadership Development</dc:title>
  <dc:creator>Kennedy, Julie</dc:creator>
  <cp:lastModifiedBy>Gina McLean</cp:lastModifiedBy>
  <cp:revision>43</cp:revision>
  <cp:lastPrinted>2012-02-27T21:18:59Z</cp:lastPrinted>
  <dcterms:created xsi:type="dcterms:W3CDTF">2013-01-05T00:58:39Z</dcterms:created>
  <dcterms:modified xsi:type="dcterms:W3CDTF">2013-01-14T14:23:56Z</dcterms:modified>
</cp:coreProperties>
</file>